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1"/>
    <p:sldMasterId id="2147483651" r:id="rId2"/>
  </p:sldMasterIdLst>
  <p:notesMasterIdLst>
    <p:notesMasterId r:id="rId26"/>
  </p:notesMasterIdLst>
  <p:handoutMasterIdLst>
    <p:handoutMasterId r:id="rId27"/>
  </p:handoutMasterIdLst>
  <p:sldIdLst>
    <p:sldId id="271" r:id="rId3"/>
    <p:sldId id="275" r:id="rId4"/>
    <p:sldId id="272" r:id="rId5"/>
    <p:sldId id="284" r:id="rId6"/>
    <p:sldId id="332" r:id="rId7"/>
    <p:sldId id="305" r:id="rId8"/>
    <p:sldId id="276" r:id="rId9"/>
    <p:sldId id="329" r:id="rId10"/>
    <p:sldId id="324" r:id="rId11"/>
    <p:sldId id="323" r:id="rId12"/>
    <p:sldId id="325" r:id="rId13"/>
    <p:sldId id="339" r:id="rId14"/>
    <p:sldId id="328" r:id="rId15"/>
    <p:sldId id="314" r:id="rId16"/>
    <p:sldId id="333" r:id="rId17"/>
    <p:sldId id="334" r:id="rId18"/>
    <p:sldId id="335" r:id="rId19"/>
    <p:sldId id="336" r:id="rId20"/>
    <p:sldId id="337" r:id="rId21"/>
    <p:sldId id="344" r:id="rId22"/>
    <p:sldId id="340" r:id="rId23"/>
    <p:sldId id="345" r:id="rId24"/>
    <p:sldId id="346" r:id="rId25"/>
  </p:sldIdLst>
  <p:sldSz cx="6858000" cy="9906000" type="A4"/>
  <p:notesSz cx="9866313" cy="673576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46" userDrawn="1">
          <p15:clr>
            <a:srgbClr val="A4A3A4"/>
          </p15:clr>
        </p15:guide>
        <p15:guide id="2" pos="39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22" userDrawn="1">
          <p15:clr>
            <a:srgbClr val="A4A3A4"/>
          </p15:clr>
        </p15:guide>
        <p15:guide id="2" pos="31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B685"/>
    <a:srgbClr val="1B529A"/>
    <a:srgbClr val="F4F1EF"/>
    <a:srgbClr val="EE7609"/>
    <a:srgbClr val="5D3A1A"/>
    <a:srgbClr val="E9E1DF"/>
    <a:srgbClr val="FFFFFF"/>
    <a:srgbClr val="96806A"/>
    <a:srgbClr val="AF8015"/>
    <a:srgbClr val="C28D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257" autoAdjust="0"/>
    <p:restoredTop sz="86118" autoAdjust="0"/>
  </p:normalViewPr>
  <p:slideViewPr>
    <p:cSldViewPr>
      <p:cViewPr>
        <p:scale>
          <a:sx n="83" d="100"/>
          <a:sy n="83" d="100"/>
        </p:scale>
        <p:origin x="1144" y="280"/>
      </p:cViewPr>
      <p:guideLst>
        <p:guide orient="horz" pos="3846"/>
        <p:guide pos="39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" d="100"/>
        <a:sy n="2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32" d="100"/>
          <a:sy n="132" d="100"/>
        </p:scale>
        <p:origin x="1096" y="160"/>
      </p:cViewPr>
      <p:guideLst>
        <p:guide orient="horz" pos="2122"/>
        <p:guide pos="31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5588629" y="0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BE8EFC-93C0-4670-BEEE-019384317408}" type="datetimeFigureOut">
              <a:rPr kumimoji="1" lang="ja-JP" altLang="en-US" smtClean="0"/>
              <a:pPr/>
              <a:t>2022/2/6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2" y="6397806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5588629" y="6397806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88E7C9-2008-4641-9620-022E6A70C80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73310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5588629" y="0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B9F50D-413F-4598-9836-FFC89F632C24}" type="datetimeFigureOut">
              <a:rPr kumimoji="1" lang="ja-JP" altLang="en-US" smtClean="0"/>
              <a:pPr/>
              <a:t>2022/2/6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4057650" y="504825"/>
            <a:ext cx="1751013" cy="2527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986632" y="3199488"/>
            <a:ext cx="7893050" cy="30310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2" y="6397806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5588629" y="6397806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6ADB22-D1E5-4507-82C5-6CD0C5413795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97811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6ADB22-D1E5-4507-82C5-6CD0C5413795}" type="slidenum">
              <a:rPr kumimoji="1" lang="ja-JP" altLang="en-US" smtClean="0"/>
              <a:pPr/>
              <a:t>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23198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6ADB22-D1E5-4507-82C5-6CD0C5413795}" type="slidenum">
              <a:rPr kumimoji="1" lang="ja-JP" altLang="en-US" smtClean="0"/>
              <a:pPr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50321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6ADB22-D1E5-4507-82C5-6CD0C5413795}" type="slidenum">
              <a:rPr kumimoji="1" lang="ja-JP" altLang="en-US" smtClean="0"/>
              <a:pPr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150650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6ADB22-D1E5-4507-82C5-6CD0C5413795}" type="slidenum">
              <a:rPr kumimoji="1" lang="ja-JP" altLang="en-US" smtClean="0"/>
              <a:pPr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70540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6ADB22-D1E5-4507-82C5-6CD0C5413795}" type="slidenum">
              <a:rPr kumimoji="1" lang="ja-JP" altLang="en-US" smtClean="0"/>
              <a:pPr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56457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6ADB22-D1E5-4507-82C5-6CD0C5413795}" type="slidenum">
              <a:rPr kumimoji="1" lang="ja-JP" altLang="en-US" smtClean="0"/>
              <a:pPr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51224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6ADB22-D1E5-4507-82C5-6CD0C5413795}" type="slidenum">
              <a:rPr kumimoji="1" lang="ja-JP" altLang="en-US" smtClean="0"/>
              <a:pPr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607866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6ADB22-D1E5-4507-82C5-6CD0C5413795}" type="slidenum">
              <a:rPr kumimoji="1" lang="ja-JP" altLang="en-US" smtClean="0"/>
              <a:pPr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80530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6ADB22-D1E5-4507-82C5-6CD0C5413795}" type="slidenum">
              <a:rPr kumimoji="1" lang="ja-JP" altLang="en-US" smtClean="0"/>
              <a:pPr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280045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6ADB22-D1E5-4507-82C5-6CD0C5413795}" type="slidenum">
              <a:rPr kumimoji="1" lang="ja-JP" altLang="en-US" smtClean="0"/>
              <a:pPr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838925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6ADB22-D1E5-4507-82C5-6CD0C5413795}" type="slidenum">
              <a:rPr kumimoji="1" lang="ja-JP" altLang="en-US" smtClean="0"/>
              <a:pPr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830824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6ADB22-D1E5-4507-82C5-6CD0C5413795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22488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6ADB22-D1E5-4507-82C5-6CD0C5413795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78384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6ADB22-D1E5-4507-82C5-6CD0C5413795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4550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6ADB22-D1E5-4507-82C5-6CD0C5413795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15553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6ADB22-D1E5-4507-82C5-6CD0C5413795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8830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6ADB22-D1E5-4507-82C5-6CD0C5413795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26563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6ADB22-D1E5-4507-82C5-6CD0C5413795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8877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6ADB22-D1E5-4507-82C5-6CD0C5413795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9299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96;p27">
            <a:extLst>
              <a:ext uri="{FF2B5EF4-FFF2-40B4-BE49-F238E27FC236}">
                <a16:creationId xmlns:a16="http://schemas.microsoft.com/office/drawing/2014/main" id="{9C74A52E-79EB-A54A-9F12-784CC2A94328}"/>
              </a:ext>
            </a:extLst>
          </p:cNvPr>
          <p:cNvPicPr preferRelativeResize="0"/>
          <p:nvPr userDrawn="1"/>
        </p:nvPicPr>
        <p:blipFill rotWithShape="1">
          <a:blip r:embed="rId2">
            <a:alphaModFix amt="27000"/>
          </a:blip>
          <a:srcRect/>
          <a:stretch/>
        </p:blipFill>
        <p:spPr>
          <a:xfrm rot="5400000">
            <a:off x="-1076034" y="1564542"/>
            <a:ext cx="9037451" cy="6885384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>
                <a:alpha val="6669"/>
              </a:srgbClr>
            </a:outerShdw>
          </a:effectLst>
        </p:spPr>
      </p:pic>
      <p:sp>
        <p:nvSpPr>
          <p:cNvPr id="5" name="タイトル 1">
            <a:extLst>
              <a:ext uri="{FF2B5EF4-FFF2-40B4-BE49-F238E27FC236}">
                <a16:creationId xmlns:a16="http://schemas.microsoft.com/office/drawing/2014/main" id="{ACDC0D5E-71E9-4F43-B582-F0EAB9F06DD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4232920"/>
            <a:ext cx="6857998" cy="576064"/>
          </a:xfrm>
          <a:prstGeom prst="rect">
            <a:avLst/>
          </a:prstGeom>
        </p:spPr>
        <p:txBody>
          <a:bodyPr anchor="ctr"/>
          <a:lstStyle>
            <a:lvl1pPr>
              <a:defRPr sz="2800" b="1" i="0">
                <a:solidFill>
                  <a:srgbClr val="1B529A"/>
                </a:solidFill>
                <a:latin typeface="Meiryo" panose="020B0604030504040204" pitchFamily="34" charset="-128"/>
                <a:ea typeface="Meiryo" panose="020B0604030504040204" pitchFamily="34" charset="-128"/>
              </a:defRPr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677634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15">
            <a:extLst>
              <a:ext uri="{FF2B5EF4-FFF2-40B4-BE49-F238E27FC236}">
                <a16:creationId xmlns:a16="http://schemas.microsoft.com/office/drawing/2014/main" id="{BD006CC3-7C5E-9140-BE82-ED8EFBF7193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8640" y="688305"/>
            <a:ext cx="6515544" cy="554567"/>
          </a:xfrm>
          <a:prstGeom prst="rect">
            <a:avLst/>
          </a:prstGeom>
        </p:spPr>
        <p:txBody>
          <a:bodyPr vert="horz" anchor="t"/>
          <a:lstStyle>
            <a:lvl1pPr marL="0" marR="0" indent="0" algn="l" defTabSz="633012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 b="1" i="0">
                <a:solidFill>
                  <a:schemeClr val="tx1">
                    <a:lumMod val="75000"/>
                    <a:lumOff val="2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defRPr>
            </a:lvl1pPr>
            <a:lvl2pPr marL="316506" indent="0">
              <a:buNone/>
              <a:defRPr/>
            </a:lvl2pPr>
          </a:lstStyle>
          <a:p>
            <a:pPr marL="0" marR="0" lvl="0" indent="0" algn="l" defTabSz="63301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1" lang="ja-JP" altLang="en-US"/>
              <a:t>マスター テキストの書式設定マスター テキストの書式設定</a:t>
            </a:r>
          </a:p>
          <a:p>
            <a:pPr marL="0" marR="0" lvl="0" indent="0" algn="l" defTabSz="63301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タイトル 4">
            <a:extLst>
              <a:ext uri="{FF2B5EF4-FFF2-40B4-BE49-F238E27FC236}">
                <a16:creationId xmlns:a16="http://schemas.microsoft.com/office/drawing/2014/main" id="{A37EA404-2E01-A143-941C-C1B5DF2CE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1875" y="0"/>
            <a:ext cx="5529107" cy="488504"/>
          </a:xfrm>
          <a:prstGeom prst="rect">
            <a:avLst/>
          </a:prstGeom>
        </p:spPr>
        <p:txBody>
          <a:bodyPr vert="horz" anchor="ctr"/>
          <a:lstStyle>
            <a:lvl1pPr algn="l">
              <a:lnSpc>
                <a:spcPct val="100000"/>
              </a:lnSpc>
              <a:defRPr sz="1400" b="0" i="0" spc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defRPr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5" name="テキスト プレースホルダー 28">
            <a:extLst>
              <a:ext uri="{FF2B5EF4-FFF2-40B4-BE49-F238E27FC236}">
                <a16:creationId xmlns:a16="http://schemas.microsoft.com/office/drawing/2014/main" id="{1C449D0F-9C3A-EF40-97D7-BD405F96BE5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437112" y="1456008"/>
            <a:ext cx="2267071" cy="2583300"/>
          </a:xfrm>
          <a:prstGeom prst="rect">
            <a:avLst/>
          </a:prstGeom>
        </p:spPr>
        <p:txBody>
          <a:bodyPr lIns="90000">
            <a:normAutofit/>
          </a:bodyPr>
          <a:lstStyle>
            <a:lvl1pPr marL="0" indent="0">
              <a:lnSpc>
                <a:spcPct val="130000"/>
              </a:lnSpc>
              <a:buNone/>
              <a:defRPr sz="1000" b="0" i="0">
                <a:solidFill>
                  <a:schemeClr val="tx1">
                    <a:lumMod val="75000"/>
                    <a:lumOff val="2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defRPr>
            </a:lvl1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テキスト プレースホルダー 28">
            <a:extLst>
              <a:ext uri="{FF2B5EF4-FFF2-40B4-BE49-F238E27FC236}">
                <a16:creationId xmlns:a16="http://schemas.microsoft.com/office/drawing/2014/main" id="{CE7E0354-44E4-7145-93F2-AC41FD21433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37112" y="4236221"/>
            <a:ext cx="2267071" cy="2583300"/>
          </a:xfrm>
          <a:prstGeom prst="rect">
            <a:avLst/>
          </a:prstGeom>
        </p:spPr>
        <p:txBody>
          <a:bodyPr lIns="90000">
            <a:normAutofit/>
          </a:bodyPr>
          <a:lstStyle>
            <a:lvl1pPr marL="0" indent="0">
              <a:lnSpc>
                <a:spcPct val="130000"/>
              </a:lnSpc>
              <a:buNone/>
              <a:defRPr sz="1000" b="0" i="0">
                <a:solidFill>
                  <a:schemeClr val="tx1">
                    <a:lumMod val="75000"/>
                    <a:lumOff val="2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defRPr>
            </a:lvl1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7" name="テキスト プレースホルダー 28">
            <a:extLst>
              <a:ext uri="{FF2B5EF4-FFF2-40B4-BE49-F238E27FC236}">
                <a16:creationId xmlns:a16="http://schemas.microsoft.com/office/drawing/2014/main" id="{C8C22491-579E-7E44-937F-BF1BB97B858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437112" y="7016434"/>
            <a:ext cx="2267071" cy="2583300"/>
          </a:xfrm>
          <a:prstGeom prst="rect">
            <a:avLst/>
          </a:prstGeom>
        </p:spPr>
        <p:txBody>
          <a:bodyPr lIns="90000">
            <a:normAutofit/>
          </a:bodyPr>
          <a:lstStyle>
            <a:lvl1pPr marL="0" indent="0">
              <a:lnSpc>
                <a:spcPct val="130000"/>
              </a:lnSpc>
              <a:buNone/>
              <a:defRPr sz="1000" b="0" i="0">
                <a:solidFill>
                  <a:schemeClr val="tx1">
                    <a:lumMod val="75000"/>
                    <a:lumOff val="2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defRPr>
            </a:lvl1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E353C850-5079-2A47-98E9-BF2C6D8D9572}"/>
              </a:ext>
            </a:extLst>
          </p:cNvPr>
          <p:cNvCxnSpPr>
            <a:cxnSpLocks/>
          </p:cNvCxnSpPr>
          <p:nvPr userDrawn="1"/>
        </p:nvCxnSpPr>
        <p:spPr>
          <a:xfrm>
            <a:off x="0" y="1352600"/>
            <a:ext cx="6858000" cy="0"/>
          </a:xfrm>
          <a:prstGeom prst="line">
            <a:avLst/>
          </a:prstGeom>
          <a:ln w="31750" cap="rnd">
            <a:solidFill>
              <a:schemeClr val="bg1">
                <a:lumMod val="85000"/>
              </a:schemeClr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8DCE7561-BA0C-A440-86B0-1B338B3FB26A}"/>
              </a:ext>
            </a:extLst>
          </p:cNvPr>
          <p:cNvCxnSpPr>
            <a:cxnSpLocks/>
          </p:cNvCxnSpPr>
          <p:nvPr userDrawn="1"/>
        </p:nvCxnSpPr>
        <p:spPr>
          <a:xfrm>
            <a:off x="-11875" y="4149036"/>
            <a:ext cx="6858000" cy="0"/>
          </a:xfrm>
          <a:prstGeom prst="line">
            <a:avLst/>
          </a:prstGeom>
          <a:ln w="31750" cap="rnd">
            <a:solidFill>
              <a:schemeClr val="bg1">
                <a:lumMod val="85000"/>
              </a:schemeClr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図プレースホルダー 41">
            <a:extLst>
              <a:ext uri="{FF2B5EF4-FFF2-40B4-BE49-F238E27FC236}">
                <a16:creationId xmlns:a16="http://schemas.microsoft.com/office/drawing/2014/main" id="{064F63F4-68E7-8C43-BE34-84C9EB73F26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66" b="2766"/>
          <a:stretch>
            <a:fillRect/>
          </a:stretch>
        </p:blipFill>
        <p:spPr>
          <a:xfrm>
            <a:off x="188640" y="1456007"/>
            <a:ext cx="4103687" cy="2584450"/>
          </a:xfrm>
          <a:prstGeom prst="rect">
            <a:avLst/>
          </a:prstGeom>
        </p:spPr>
      </p:pic>
      <p:sp>
        <p:nvSpPr>
          <p:cNvPr id="11" name="コンテンツ プレースホルダー 2">
            <a:extLst>
              <a:ext uri="{FF2B5EF4-FFF2-40B4-BE49-F238E27FC236}">
                <a16:creationId xmlns:a16="http://schemas.microsoft.com/office/drawing/2014/main" id="{A8440AEF-CF50-5444-99F7-F776219D31F2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189409" y="1456007"/>
            <a:ext cx="4103687" cy="2583300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 dirty="0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 dirty="0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 dirty="0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 dirty="0"/>
              <a:t>5 </a:t>
            </a:r>
            <a:r>
              <a:rPr kumimoji="1" lang="ja-JP" altLang="en-US"/>
              <a:t>レベル</a:t>
            </a:r>
          </a:p>
        </p:txBody>
      </p:sp>
      <p:pic>
        <p:nvPicPr>
          <p:cNvPr id="12" name="図プレースホルダー 41">
            <a:extLst>
              <a:ext uri="{FF2B5EF4-FFF2-40B4-BE49-F238E27FC236}">
                <a16:creationId xmlns:a16="http://schemas.microsoft.com/office/drawing/2014/main" id="{EB7B0BD6-97C5-BD4C-896A-E4F3A486CF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66" b="2766"/>
          <a:stretch>
            <a:fillRect/>
          </a:stretch>
        </p:blipFill>
        <p:spPr>
          <a:xfrm>
            <a:off x="187871" y="4240036"/>
            <a:ext cx="4103687" cy="2584450"/>
          </a:xfrm>
          <a:prstGeom prst="rect">
            <a:avLst/>
          </a:prstGeom>
        </p:spPr>
      </p:pic>
      <p:sp>
        <p:nvSpPr>
          <p:cNvPr id="13" name="コンテンツ プレースホルダー 2">
            <a:extLst>
              <a:ext uri="{FF2B5EF4-FFF2-40B4-BE49-F238E27FC236}">
                <a16:creationId xmlns:a16="http://schemas.microsoft.com/office/drawing/2014/main" id="{B8006A86-30F0-234A-BF82-B2362952C76D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188640" y="4240036"/>
            <a:ext cx="4103687" cy="2583300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 dirty="0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 dirty="0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 dirty="0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 dirty="0"/>
              <a:t>5 </a:t>
            </a:r>
            <a:r>
              <a:rPr kumimoji="1" lang="ja-JP" altLang="en-US"/>
              <a:t>レベル</a:t>
            </a:r>
          </a:p>
        </p:txBody>
      </p:sp>
      <p:pic>
        <p:nvPicPr>
          <p:cNvPr id="14" name="図プレースホルダー 41">
            <a:extLst>
              <a:ext uri="{FF2B5EF4-FFF2-40B4-BE49-F238E27FC236}">
                <a16:creationId xmlns:a16="http://schemas.microsoft.com/office/drawing/2014/main" id="{5632F1E7-16DC-CF45-AE55-54EF5A5FAC2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66" b="2766"/>
          <a:stretch>
            <a:fillRect/>
          </a:stretch>
        </p:blipFill>
        <p:spPr>
          <a:xfrm>
            <a:off x="187102" y="7016425"/>
            <a:ext cx="4103687" cy="2584450"/>
          </a:xfrm>
          <a:prstGeom prst="rect">
            <a:avLst/>
          </a:prstGeom>
        </p:spPr>
      </p:pic>
      <p:sp>
        <p:nvSpPr>
          <p:cNvPr id="15" name="コンテンツ プレースホルダー 2">
            <a:extLst>
              <a:ext uri="{FF2B5EF4-FFF2-40B4-BE49-F238E27FC236}">
                <a16:creationId xmlns:a16="http://schemas.microsoft.com/office/drawing/2014/main" id="{B9A3AC4A-BAD2-474D-BD93-7A9EB5D5608A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187871" y="7016425"/>
            <a:ext cx="4103687" cy="2583300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971F8878-639C-8041-9F8D-F335D0569566}"/>
              </a:ext>
            </a:extLst>
          </p:cNvPr>
          <p:cNvCxnSpPr>
            <a:cxnSpLocks/>
          </p:cNvCxnSpPr>
          <p:nvPr userDrawn="1"/>
        </p:nvCxnSpPr>
        <p:spPr>
          <a:xfrm>
            <a:off x="27384" y="6920307"/>
            <a:ext cx="6858000" cy="0"/>
          </a:xfrm>
          <a:prstGeom prst="line">
            <a:avLst/>
          </a:prstGeom>
          <a:ln w="31750" cap="rnd">
            <a:solidFill>
              <a:schemeClr val="bg1">
                <a:lumMod val="85000"/>
              </a:schemeClr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8073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15">
            <a:extLst>
              <a:ext uri="{FF2B5EF4-FFF2-40B4-BE49-F238E27FC236}">
                <a16:creationId xmlns:a16="http://schemas.microsoft.com/office/drawing/2014/main" id="{30CB3FE5-B56E-0743-91D7-59182F67C14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8640" y="688305"/>
            <a:ext cx="6515544" cy="554567"/>
          </a:xfrm>
          <a:prstGeom prst="rect">
            <a:avLst/>
          </a:prstGeom>
        </p:spPr>
        <p:txBody>
          <a:bodyPr vert="horz" anchor="t"/>
          <a:lstStyle>
            <a:lvl1pPr marL="0" marR="0" indent="0" algn="l" defTabSz="633012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 b="1" i="0">
                <a:solidFill>
                  <a:schemeClr val="tx1">
                    <a:lumMod val="75000"/>
                    <a:lumOff val="2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defRPr>
            </a:lvl1pPr>
            <a:lvl2pPr marL="316506" indent="0">
              <a:buNone/>
              <a:defRPr/>
            </a:lvl2pPr>
          </a:lstStyle>
          <a:p>
            <a:pPr marL="0" marR="0" lvl="0" indent="0" algn="l" defTabSz="63301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1" lang="ja-JP" altLang="en-US"/>
              <a:t>マスター テキストの書式設定マスター テキストの書式設定</a:t>
            </a:r>
          </a:p>
          <a:p>
            <a:pPr marL="0" marR="0" lvl="0" indent="0" algn="l" defTabSz="63301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タイトル 4">
            <a:extLst>
              <a:ext uri="{FF2B5EF4-FFF2-40B4-BE49-F238E27FC236}">
                <a16:creationId xmlns:a16="http://schemas.microsoft.com/office/drawing/2014/main" id="{631A0BAD-9B5B-6D48-B4BA-B26524159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1875" y="0"/>
            <a:ext cx="5529107" cy="488504"/>
          </a:xfrm>
          <a:prstGeom prst="rect">
            <a:avLst/>
          </a:prstGeom>
        </p:spPr>
        <p:txBody>
          <a:bodyPr vert="horz" anchor="ctr"/>
          <a:lstStyle>
            <a:lvl1pPr algn="l">
              <a:lnSpc>
                <a:spcPct val="100000"/>
              </a:lnSpc>
              <a:defRPr sz="1400" b="0" i="0" spc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defRPr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5" name="テキスト プレースホルダー 28">
            <a:extLst>
              <a:ext uri="{FF2B5EF4-FFF2-40B4-BE49-F238E27FC236}">
                <a16:creationId xmlns:a16="http://schemas.microsoft.com/office/drawing/2014/main" id="{3CBFA850-B026-1149-8FE1-54E34F3963A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437112" y="1456008"/>
            <a:ext cx="2267071" cy="2583300"/>
          </a:xfrm>
          <a:prstGeom prst="rect">
            <a:avLst/>
          </a:prstGeom>
        </p:spPr>
        <p:txBody>
          <a:bodyPr lIns="90000">
            <a:normAutofit/>
          </a:bodyPr>
          <a:lstStyle>
            <a:lvl1pPr marL="0" indent="0">
              <a:lnSpc>
                <a:spcPct val="130000"/>
              </a:lnSpc>
              <a:buNone/>
              <a:defRPr sz="1000" b="0" i="0">
                <a:solidFill>
                  <a:schemeClr val="tx1">
                    <a:lumMod val="75000"/>
                    <a:lumOff val="2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defRPr>
            </a:lvl1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テキスト プレースホルダー 28">
            <a:extLst>
              <a:ext uri="{FF2B5EF4-FFF2-40B4-BE49-F238E27FC236}">
                <a16:creationId xmlns:a16="http://schemas.microsoft.com/office/drawing/2014/main" id="{1ADE9141-F132-AF4F-8096-7A55E5A70F6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37112" y="4236221"/>
            <a:ext cx="2267071" cy="2583300"/>
          </a:xfrm>
          <a:prstGeom prst="rect">
            <a:avLst/>
          </a:prstGeom>
        </p:spPr>
        <p:txBody>
          <a:bodyPr lIns="90000">
            <a:normAutofit/>
          </a:bodyPr>
          <a:lstStyle>
            <a:lvl1pPr marL="0" indent="0">
              <a:lnSpc>
                <a:spcPct val="130000"/>
              </a:lnSpc>
              <a:buNone/>
              <a:defRPr sz="1000" b="0" i="0">
                <a:solidFill>
                  <a:schemeClr val="tx1">
                    <a:lumMod val="75000"/>
                    <a:lumOff val="2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defRPr>
            </a:lvl1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95B1C704-1D49-4F45-88BB-09BD56482C27}"/>
              </a:ext>
            </a:extLst>
          </p:cNvPr>
          <p:cNvCxnSpPr>
            <a:cxnSpLocks/>
          </p:cNvCxnSpPr>
          <p:nvPr userDrawn="1"/>
        </p:nvCxnSpPr>
        <p:spPr>
          <a:xfrm>
            <a:off x="0" y="1352600"/>
            <a:ext cx="6858000" cy="0"/>
          </a:xfrm>
          <a:prstGeom prst="line">
            <a:avLst/>
          </a:prstGeom>
          <a:ln w="31750" cap="rnd">
            <a:solidFill>
              <a:schemeClr val="bg1">
                <a:lumMod val="85000"/>
              </a:schemeClr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7DC75F1F-000E-3E4F-816C-CBABDE373DD1}"/>
              </a:ext>
            </a:extLst>
          </p:cNvPr>
          <p:cNvCxnSpPr>
            <a:cxnSpLocks/>
          </p:cNvCxnSpPr>
          <p:nvPr userDrawn="1"/>
        </p:nvCxnSpPr>
        <p:spPr>
          <a:xfrm>
            <a:off x="-11875" y="4149036"/>
            <a:ext cx="6858000" cy="0"/>
          </a:xfrm>
          <a:prstGeom prst="line">
            <a:avLst/>
          </a:prstGeom>
          <a:ln w="31750" cap="rnd">
            <a:solidFill>
              <a:schemeClr val="bg1">
                <a:lumMod val="85000"/>
              </a:schemeClr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図プレースホルダー 41">
            <a:extLst>
              <a:ext uri="{FF2B5EF4-FFF2-40B4-BE49-F238E27FC236}">
                <a16:creationId xmlns:a16="http://schemas.microsoft.com/office/drawing/2014/main" id="{FA17B050-D9E2-7B42-96F2-CC634375293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66" b="2766"/>
          <a:stretch>
            <a:fillRect/>
          </a:stretch>
        </p:blipFill>
        <p:spPr>
          <a:xfrm>
            <a:off x="188640" y="1456007"/>
            <a:ext cx="4103687" cy="2584450"/>
          </a:xfrm>
          <a:prstGeom prst="rect">
            <a:avLst/>
          </a:prstGeom>
        </p:spPr>
      </p:pic>
      <p:sp>
        <p:nvSpPr>
          <p:cNvPr id="11" name="コンテンツ プレースホルダー 2">
            <a:extLst>
              <a:ext uri="{FF2B5EF4-FFF2-40B4-BE49-F238E27FC236}">
                <a16:creationId xmlns:a16="http://schemas.microsoft.com/office/drawing/2014/main" id="{5AB3A88A-0FB7-1F4F-B62E-195BC6E21EE7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189409" y="1456007"/>
            <a:ext cx="4103687" cy="2583300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 dirty="0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 dirty="0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 dirty="0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 dirty="0"/>
              <a:t>5 </a:t>
            </a:r>
            <a:r>
              <a:rPr kumimoji="1" lang="ja-JP" altLang="en-US"/>
              <a:t>レベル</a:t>
            </a:r>
          </a:p>
        </p:txBody>
      </p:sp>
      <p:pic>
        <p:nvPicPr>
          <p:cNvPr id="12" name="図プレースホルダー 41">
            <a:extLst>
              <a:ext uri="{FF2B5EF4-FFF2-40B4-BE49-F238E27FC236}">
                <a16:creationId xmlns:a16="http://schemas.microsoft.com/office/drawing/2014/main" id="{52432D24-25C1-794D-9AA9-1CBE8D5A583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66" b="2766"/>
          <a:stretch>
            <a:fillRect/>
          </a:stretch>
        </p:blipFill>
        <p:spPr>
          <a:xfrm>
            <a:off x="187871" y="4240036"/>
            <a:ext cx="4103687" cy="2584450"/>
          </a:xfrm>
          <a:prstGeom prst="rect">
            <a:avLst/>
          </a:prstGeom>
        </p:spPr>
      </p:pic>
      <p:sp>
        <p:nvSpPr>
          <p:cNvPr id="13" name="コンテンツ プレースホルダー 2">
            <a:extLst>
              <a:ext uri="{FF2B5EF4-FFF2-40B4-BE49-F238E27FC236}">
                <a16:creationId xmlns:a16="http://schemas.microsoft.com/office/drawing/2014/main" id="{0D0753E0-C6FA-E04E-AAF6-930A991ACD96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188640" y="4240036"/>
            <a:ext cx="4103687" cy="2583300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 dirty="0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 dirty="0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 dirty="0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 dirty="0"/>
              <a:t>5 </a:t>
            </a:r>
            <a:r>
              <a:rPr kumimoji="1" lang="ja-JP" altLang="en-US"/>
              <a:t>レベル</a:t>
            </a:r>
          </a:p>
        </p:txBody>
      </p: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787243D8-9EFA-564F-B5A1-B9C56F47D66C}"/>
              </a:ext>
            </a:extLst>
          </p:cNvPr>
          <p:cNvCxnSpPr>
            <a:cxnSpLocks/>
          </p:cNvCxnSpPr>
          <p:nvPr userDrawn="1"/>
        </p:nvCxnSpPr>
        <p:spPr>
          <a:xfrm>
            <a:off x="27384" y="6920307"/>
            <a:ext cx="6858000" cy="0"/>
          </a:xfrm>
          <a:prstGeom prst="line">
            <a:avLst/>
          </a:prstGeom>
          <a:ln w="31750" cap="rnd">
            <a:solidFill>
              <a:schemeClr val="bg1">
                <a:lumMod val="85000"/>
              </a:schemeClr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8767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15">
            <a:extLst>
              <a:ext uri="{FF2B5EF4-FFF2-40B4-BE49-F238E27FC236}">
                <a16:creationId xmlns:a16="http://schemas.microsoft.com/office/drawing/2014/main" id="{976CB3BD-23D2-4545-8CAE-CAB6D548A0A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8640" y="688305"/>
            <a:ext cx="6515544" cy="554567"/>
          </a:xfrm>
          <a:prstGeom prst="rect">
            <a:avLst/>
          </a:prstGeom>
        </p:spPr>
        <p:txBody>
          <a:bodyPr vert="horz" anchor="t"/>
          <a:lstStyle>
            <a:lvl1pPr marL="0" marR="0" indent="0" algn="l" defTabSz="633012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 b="1" i="0">
                <a:solidFill>
                  <a:schemeClr val="tx1">
                    <a:lumMod val="75000"/>
                    <a:lumOff val="2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defRPr>
            </a:lvl1pPr>
            <a:lvl2pPr marL="316506" indent="0">
              <a:buNone/>
              <a:defRPr/>
            </a:lvl2pPr>
          </a:lstStyle>
          <a:p>
            <a:pPr marL="0" marR="0" lvl="0" indent="0" algn="l" defTabSz="63301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1" lang="ja-JP" altLang="en-US"/>
              <a:t>マスター テキストの書式設定マスター テキストの書式設定</a:t>
            </a:r>
          </a:p>
          <a:p>
            <a:pPr marL="0" marR="0" lvl="0" indent="0" algn="l" defTabSz="63301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タイトル 4">
            <a:extLst>
              <a:ext uri="{FF2B5EF4-FFF2-40B4-BE49-F238E27FC236}">
                <a16:creationId xmlns:a16="http://schemas.microsoft.com/office/drawing/2014/main" id="{BDB602EE-5B2D-B343-8BE2-AD146DAAC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1875" y="0"/>
            <a:ext cx="5529107" cy="488504"/>
          </a:xfrm>
          <a:prstGeom prst="rect">
            <a:avLst/>
          </a:prstGeom>
        </p:spPr>
        <p:txBody>
          <a:bodyPr vert="horz" anchor="ctr"/>
          <a:lstStyle>
            <a:lvl1pPr algn="l">
              <a:lnSpc>
                <a:spcPct val="100000"/>
              </a:lnSpc>
              <a:defRPr sz="1400" b="0" i="0" spc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defRPr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5" name="テキスト プレースホルダー 28">
            <a:extLst>
              <a:ext uri="{FF2B5EF4-FFF2-40B4-BE49-F238E27FC236}">
                <a16:creationId xmlns:a16="http://schemas.microsoft.com/office/drawing/2014/main" id="{AAE0AA48-C4A9-8342-8995-016DC9A8367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437112" y="1456008"/>
            <a:ext cx="2267071" cy="2583300"/>
          </a:xfrm>
          <a:prstGeom prst="rect">
            <a:avLst/>
          </a:prstGeom>
        </p:spPr>
        <p:txBody>
          <a:bodyPr lIns="90000">
            <a:normAutofit/>
          </a:bodyPr>
          <a:lstStyle>
            <a:lvl1pPr marL="0" indent="0">
              <a:lnSpc>
                <a:spcPct val="130000"/>
              </a:lnSpc>
              <a:buNone/>
              <a:defRPr sz="1000" b="0" i="0">
                <a:solidFill>
                  <a:schemeClr val="tx1">
                    <a:lumMod val="75000"/>
                    <a:lumOff val="2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defRPr>
            </a:lvl1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テキスト プレースホルダー 28">
            <a:extLst>
              <a:ext uri="{FF2B5EF4-FFF2-40B4-BE49-F238E27FC236}">
                <a16:creationId xmlns:a16="http://schemas.microsoft.com/office/drawing/2014/main" id="{419CB475-6154-904C-A208-F8CC9B9A1A5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37112" y="4236221"/>
            <a:ext cx="2267071" cy="2583300"/>
          </a:xfrm>
          <a:prstGeom prst="rect">
            <a:avLst/>
          </a:prstGeom>
        </p:spPr>
        <p:txBody>
          <a:bodyPr lIns="90000">
            <a:normAutofit/>
          </a:bodyPr>
          <a:lstStyle>
            <a:lvl1pPr marL="0" indent="0">
              <a:lnSpc>
                <a:spcPct val="130000"/>
              </a:lnSpc>
              <a:buNone/>
              <a:defRPr sz="1000" b="0" i="0">
                <a:solidFill>
                  <a:schemeClr val="tx1">
                    <a:lumMod val="75000"/>
                    <a:lumOff val="2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defRPr>
            </a:lvl1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948CB6FB-32B2-9749-BEA4-2539A163E5B6}"/>
              </a:ext>
            </a:extLst>
          </p:cNvPr>
          <p:cNvCxnSpPr>
            <a:cxnSpLocks/>
          </p:cNvCxnSpPr>
          <p:nvPr userDrawn="1"/>
        </p:nvCxnSpPr>
        <p:spPr>
          <a:xfrm>
            <a:off x="0" y="1352600"/>
            <a:ext cx="6858000" cy="0"/>
          </a:xfrm>
          <a:prstGeom prst="line">
            <a:avLst/>
          </a:prstGeom>
          <a:ln w="31750" cap="rnd">
            <a:solidFill>
              <a:schemeClr val="bg1">
                <a:lumMod val="85000"/>
              </a:schemeClr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4CFE401-2623-404C-8240-2875C4CA8038}"/>
              </a:ext>
            </a:extLst>
          </p:cNvPr>
          <p:cNvCxnSpPr>
            <a:cxnSpLocks/>
          </p:cNvCxnSpPr>
          <p:nvPr userDrawn="1"/>
        </p:nvCxnSpPr>
        <p:spPr>
          <a:xfrm>
            <a:off x="-11875" y="4149036"/>
            <a:ext cx="6858000" cy="0"/>
          </a:xfrm>
          <a:prstGeom prst="line">
            <a:avLst/>
          </a:prstGeom>
          <a:ln w="31750" cap="rnd">
            <a:solidFill>
              <a:schemeClr val="bg1">
                <a:lumMod val="85000"/>
              </a:schemeClr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図プレースホルダー 41">
            <a:extLst>
              <a:ext uri="{FF2B5EF4-FFF2-40B4-BE49-F238E27FC236}">
                <a16:creationId xmlns:a16="http://schemas.microsoft.com/office/drawing/2014/main" id="{2F48B6F6-A314-9E49-813D-7BCDF1FBD37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66" b="2766"/>
          <a:stretch>
            <a:fillRect/>
          </a:stretch>
        </p:blipFill>
        <p:spPr>
          <a:xfrm>
            <a:off x="188640" y="1456007"/>
            <a:ext cx="4103687" cy="2584450"/>
          </a:xfrm>
          <a:prstGeom prst="rect">
            <a:avLst/>
          </a:prstGeom>
        </p:spPr>
      </p:pic>
      <p:sp>
        <p:nvSpPr>
          <p:cNvPr id="10" name="コンテンツ プレースホルダー 2">
            <a:extLst>
              <a:ext uri="{FF2B5EF4-FFF2-40B4-BE49-F238E27FC236}">
                <a16:creationId xmlns:a16="http://schemas.microsoft.com/office/drawing/2014/main" id="{1E4131B7-6EB5-7049-8BD8-809A27D5DFDC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189409" y="1456007"/>
            <a:ext cx="4103687" cy="2583300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 dirty="0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 dirty="0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 dirty="0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 dirty="0"/>
              <a:t>5 </a:t>
            </a:r>
            <a:r>
              <a:rPr kumimoji="1" lang="ja-JP" altLang="en-US"/>
              <a:t>レベル</a:t>
            </a:r>
          </a:p>
        </p:txBody>
      </p:sp>
      <p:pic>
        <p:nvPicPr>
          <p:cNvPr id="11" name="図プレースホルダー 41">
            <a:extLst>
              <a:ext uri="{FF2B5EF4-FFF2-40B4-BE49-F238E27FC236}">
                <a16:creationId xmlns:a16="http://schemas.microsoft.com/office/drawing/2014/main" id="{DE07DBFD-788C-BE4A-BBF8-CF9D305DBE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66" b="2766"/>
          <a:stretch>
            <a:fillRect/>
          </a:stretch>
        </p:blipFill>
        <p:spPr>
          <a:xfrm>
            <a:off x="187871" y="4240036"/>
            <a:ext cx="4103687" cy="2584450"/>
          </a:xfrm>
          <a:prstGeom prst="rect">
            <a:avLst/>
          </a:prstGeom>
        </p:spPr>
      </p:pic>
      <p:sp>
        <p:nvSpPr>
          <p:cNvPr id="12" name="コンテンツ プレースホルダー 2">
            <a:extLst>
              <a:ext uri="{FF2B5EF4-FFF2-40B4-BE49-F238E27FC236}">
                <a16:creationId xmlns:a16="http://schemas.microsoft.com/office/drawing/2014/main" id="{9BEBC8D5-0E64-1847-84CD-8920E400ED27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188640" y="4240036"/>
            <a:ext cx="4103687" cy="2583300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 dirty="0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 dirty="0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 dirty="0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 dirty="0"/>
              <a:t>5 </a:t>
            </a:r>
            <a:r>
              <a:rPr kumimoji="1"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603838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15">
            <a:extLst>
              <a:ext uri="{FF2B5EF4-FFF2-40B4-BE49-F238E27FC236}">
                <a16:creationId xmlns:a16="http://schemas.microsoft.com/office/drawing/2014/main" id="{DCB41CFC-BE48-834E-B599-3D40EC8235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8640" y="688305"/>
            <a:ext cx="6515544" cy="554567"/>
          </a:xfrm>
          <a:prstGeom prst="rect">
            <a:avLst/>
          </a:prstGeom>
        </p:spPr>
        <p:txBody>
          <a:bodyPr vert="horz" anchor="t"/>
          <a:lstStyle>
            <a:lvl1pPr marL="0" marR="0" indent="0" algn="l" defTabSz="633012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 b="1" i="0">
                <a:solidFill>
                  <a:schemeClr val="tx1">
                    <a:lumMod val="75000"/>
                    <a:lumOff val="2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defRPr>
            </a:lvl1pPr>
            <a:lvl2pPr marL="316506" indent="0">
              <a:buNone/>
              <a:defRPr/>
            </a:lvl2pPr>
          </a:lstStyle>
          <a:p>
            <a:pPr marL="0" marR="0" lvl="0" indent="0" algn="l" defTabSz="63301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1" lang="ja-JP" altLang="en-US"/>
              <a:t>マスター テキストの書式設定マスター テキストの書式設定</a:t>
            </a:r>
          </a:p>
          <a:p>
            <a:pPr marL="0" marR="0" lvl="0" indent="0" algn="l" defTabSz="63301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タイトル 4">
            <a:extLst>
              <a:ext uri="{FF2B5EF4-FFF2-40B4-BE49-F238E27FC236}">
                <a16:creationId xmlns:a16="http://schemas.microsoft.com/office/drawing/2014/main" id="{566E009B-E88A-B546-90E0-FC208E730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1875" y="0"/>
            <a:ext cx="5529107" cy="488504"/>
          </a:xfrm>
          <a:prstGeom prst="rect">
            <a:avLst/>
          </a:prstGeom>
        </p:spPr>
        <p:txBody>
          <a:bodyPr vert="horz" anchor="ctr"/>
          <a:lstStyle>
            <a:lvl1pPr algn="l">
              <a:lnSpc>
                <a:spcPct val="100000"/>
              </a:lnSpc>
              <a:defRPr sz="1400" b="0" i="0" spc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defRPr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5" name="テキスト プレースホルダー 28">
            <a:extLst>
              <a:ext uri="{FF2B5EF4-FFF2-40B4-BE49-F238E27FC236}">
                <a16:creationId xmlns:a16="http://schemas.microsoft.com/office/drawing/2014/main" id="{FE86CEAD-A6D4-B040-89A4-AB86F5D04AF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437112" y="1456008"/>
            <a:ext cx="2267071" cy="2583300"/>
          </a:xfrm>
          <a:prstGeom prst="rect">
            <a:avLst/>
          </a:prstGeom>
        </p:spPr>
        <p:txBody>
          <a:bodyPr lIns="90000">
            <a:normAutofit/>
          </a:bodyPr>
          <a:lstStyle>
            <a:lvl1pPr marL="0" indent="0">
              <a:lnSpc>
                <a:spcPct val="130000"/>
              </a:lnSpc>
              <a:buNone/>
              <a:defRPr sz="1000" b="0" i="0">
                <a:solidFill>
                  <a:schemeClr val="tx1">
                    <a:lumMod val="75000"/>
                    <a:lumOff val="2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defRPr>
            </a:lvl1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37BF2884-4EB1-FE43-80D2-1DBF450829D5}"/>
              </a:ext>
            </a:extLst>
          </p:cNvPr>
          <p:cNvCxnSpPr>
            <a:cxnSpLocks/>
          </p:cNvCxnSpPr>
          <p:nvPr userDrawn="1"/>
        </p:nvCxnSpPr>
        <p:spPr>
          <a:xfrm>
            <a:off x="0" y="1352600"/>
            <a:ext cx="6858000" cy="0"/>
          </a:xfrm>
          <a:prstGeom prst="line">
            <a:avLst/>
          </a:prstGeom>
          <a:ln w="31750" cap="rnd">
            <a:solidFill>
              <a:schemeClr val="bg1">
                <a:lumMod val="85000"/>
              </a:schemeClr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A3C2B6FB-A675-684E-B0FC-E37ACC6C2B77}"/>
              </a:ext>
            </a:extLst>
          </p:cNvPr>
          <p:cNvCxnSpPr>
            <a:cxnSpLocks/>
          </p:cNvCxnSpPr>
          <p:nvPr userDrawn="1"/>
        </p:nvCxnSpPr>
        <p:spPr>
          <a:xfrm>
            <a:off x="-11875" y="4149036"/>
            <a:ext cx="6858000" cy="0"/>
          </a:xfrm>
          <a:prstGeom prst="line">
            <a:avLst/>
          </a:prstGeom>
          <a:ln w="31750" cap="rnd">
            <a:solidFill>
              <a:schemeClr val="bg1">
                <a:lumMod val="85000"/>
              </a:schemeClr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図プレースホルダー 41">
            <a:extLst>
              <a:ext uri="{FF2B5EF4-FFF2-40B4-BE49-F238E27FC236}">
                <a16:creationId xmlns:a16="http://schemas.microsoft.com/office/drawing/2014/main" id="{DF00DAEA-1014-114D-87BD-9872BB02D57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66" b="2766"/>
          <a:stretch>
            <a:fillRect/>
          </a:stretch>
        </p:blipFill>
        <p:spPr>
          <a:xfrm>
            <a:off x="188640" y="1456007"/>
            <a:ext cx="4103687" cy="2584450"/>
          </a:xfrm>
          <a:prstGeom prst="rect">
            <a:avLst/>
          </a:prstGeom>
        </p:spPr>
      </p:pic>
      <p:sp>
        <p:nvSpPr>
          <p:cNvPr id="10" name="コンテンツ プレースホルダー 2">
            <a:extLst>
              <a:ext uri="{FF2B5EF4-FFF2-40B4-BE49-F238E27FC236}">
                <a16:creationId xmlns:a16="http://schemas.microsoft.com/office/drawing/2014/main" id="{62D4228A-3F32-C848-AF45-B48574DCC1C5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189409" y="1456007"/>
            <a:ext cx="4103687" cy="2583300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 dirty="0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 dirty="0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 dirty="0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 dirty="0"/>
              <a:t>5 </a:t>
            </a:r>
            <a:r>
              <a:rPr kumimoji="1"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1490387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図プレースホルダー 2">
            <a:extLst>
              <a:ext uri="{FF2B5EF4-FFF2-40B4-BE49-F238E27FC236}">
                <a16:creationId xmlns:a16="http://schemas.microsoft.com/office/drawing/2014/main" id="{04369085-C203-584A-8471-EA6EAC6AB7C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88640" y="1456008"/>
            <a:ext cx="4104456" cy="2583300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12" name="図プレースホルダー 2">
            <a:extLst>
              <a:ext uri="{FF2B5EF4-FFF2-40B4-BE49-F238E27FC236}">
                <a16:creationId xmlns:a16="http://schemas.microsoft.com/office/drawing/2014/main" id="{6B3A4F9E-6781-9C4C-9453-890FE9B5B64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88640" y="4236221"/>
            <a:ext cx="4104456" cy="2583300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13" name="図プレースホルダー 2">
            <a:extLst>
              <a:ext uri="{FF2B5EF4-FFF2-40B4-BE49-F238E27FC236}">
                <a16:creationId xmlns:a16="http://schemas.microsoft.com/office/drawing/2014/main" id="{7CBFBCB6-5E8E-1F46-8A37-D3497109A7F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88640" y="7016434"/>
            <a:ext cx="4104456" cy="2583300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16" name="テキスト プレースホルダー 15">
            <a:extLst>
              <a:ext uri="{FF2B5EF4-FFF2-40B4-BE49-F238E27FC236}">
                <a16:creationId xmlns:a16="http://schemas.microsoft.com/office/drawing/2014/main" id="{AA3E109A-410B-1245-9357-FA6F4F468AD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8640" y="688305"/>
            <a:ext cx="6515544" cy="554567"/>
          </a:xfrm>
          <a:prstGeom prst="rect">
            <a:avLst/>
          </a:prstGeom>
        </p:spPr>
        <p:txBody>
          <a:bodyPr vert="horz" anchor="t"/>
          <a:lstStyle>
            <a:lvl1pPr marL="0" marR="0" indent="0" algn="l" defTabSz="633012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 b="1" i="0">
                <a:solidFill>
                  <a:schemeClr val="tx1">
                    <a:lumMod val="75000"/>
                    <a:lumOff val="2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defRPr>
            </a:lvl1pPr>
            <a:lvl2pPr marL="316506" indent="0">
              <a:buNone/>
              <a:defRPr/>
            </a:lvl2pPr>
          </a:lstStyle>
          <a:p>
            <a:pPr marL="0" marR="0" lvl="0" indent="0" algn="l" defTabSz="63301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1" lang="ja-JP" altLang="en-US"/>
              <a:t>マスター テキストの書式設定マスター テキストの書式設定</a:t>
            </a:r>
          </a:p>
          <a:p>
            <a:pPr marL="0" marR="0" lvl="0" indent="0" algn="l" defTabSz="63301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タイトル 4">
            <a:extLst>
              <a:ext uri="{FF2B5EF4-FFF2-40B4-BE49-F238E27FC236}">
                <a16:creationId xmlns:a16="http://schemas.microsoft.com/office/drawing/2014/main" id="{82FBAF48-52E2-8B41-B2A6-688457C9C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1875" y="0"/>
            <a:ext cx="5529107" cy="488504"/>
          </a:xfrm>
          <a:prstGeom prst="rect">
            <a:avLst/>
          </a:prstGeom>
        </p:spPr>
        <p:txBody>
          <a:bodyPr vert="horz" anchor="ctr"/>
          <a:lstStyle>
            <a:lvl1pPr algn="l">
              <a:lnSpc>
                <a:spcPct val="100000"/>
              </a:lnSpc>
              <a:defRPr sz="1600" b="0" i="0" spc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defRPr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14" name="テキスト プレースホルダー 28">
            <a:extLst>
              <a:ext uri="{FF2B5EF4-FFF2-40B4-BE49-F238E27FC236}">
                <a16:creationId xmlns:a16="http://schemas.microsoft.com/office/drawing/2014/main" id="{2C49C8E7-3D34-F54F-9DB2-ECBD63F5DF7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437112" y="1456008"/>
            <a:ext cx="2267071" cy="2583300"/>
          </a:xfrm>
          <a:prstGeom prst="rect">
            <a:avLst/>
          </a:prstGeom>
        </p:spPr>
        <p:txBody>
          <a:bodyPr lIns="90000">
            <a:normAutofit/>
          </a:bodyPr>
          <a:lstStyle>
            <a:lvl1pPr marL="0" indent="0">
              <a:lnSpc>
                <a:spcPts val="1200"/>
              </a:lnSpc>
              <a:buNone/>
              <a:defRPr sz="1000" b="0" i="0">
                <a:solidFill>
                  <a:schemeClr val="tx1">
                    <a:lumMod val="75000"/>
                    <a:lumOff val="2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defRPr>
            </a:lvl1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15" name="テキスト プレースホルダー 28">
            <a:extLst>
              <a:ext uri="{FF2B5EF4-FFF2-40B4-BE49-F238E27FC236}">
                <a16:creationId xmlns:a16="http://schemas.microsoft.com/office/drawing/2014/main" id="{AD0F0D38-9BAA-9043-93B0-BCA3A58A54A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37112" y="4236221"/>
            <a:ext cx="2267071" cy="2583300"/>
          </a:xfrm>
          <a:prstGeom prst="rect">
            <a:avLst/>
          </a:prstGeom>
        </p:spPr>
        <p:txBody>
          <a:bodyPr lIns="90000">
            <a:normAutofit/>
          </a:bodyPr>
          <a:lstStyle>
            <a:lvl1pPr marL="0" indent="0">
              <a:lnSpc>
                <a:spcPts val="1200"/>
              </a:lnSpc>
              <a:buNone/>
              <a:defRPr sz="1000" b="0" i="0">
                <a:solidFill>
                  <a:schemeClr val="tx1">
                    <a:lumMod val="75000"/>
                    <a:lumOff val="2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defRPr>
            </a:lvl1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17" name="テキスト プレースホルダー 28">
            <a:extLst>
              <a:ext uri="{FF2B5EF4-FFF2-40B4-BE49-F238E27FC236}">
                <a16:creationId xmlns:a16="http://schemas.microsoft.com/office/drawing/2014/main" id="{0F45579B-F273-3349-85D8-775CFC30267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437112" y="7016434"/>
            <a:ext cx="2267071" cy="2583300"/>
          </a:xfrm>
          <a:prstGeom prst="rect">
            <a:avLst/>
          </a:prstGeom>
        </p:spPr>
        <p:txBody>
          <a:bodyPr lIns="90000">
            <a:normAutofit/>
          </a:bodyPr>
          <a:lstStyle>
            <a:lvl1pPr marL="0" indent="0">
              <a:lnSpc>
                <a:spcPts val="1200"/>
              </a:lnSpc>
              <a:buNone/>
              <a:defRPr sz="1000" b="0" i="0">
                <a:solidFill>
                  <a:schemeClr val="tx1">
                    <a:lumMod val="75000"/>
                    <a:lumOff val="2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defRPr>
            </a:lvl1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AEE5CC1B-C093-054E-A2FF-C57A59A9C6E2}"/>
              </a:ext>
            </a:extLst>
          </p:cNvPr>
          <p:cNvCxnSpPr>
            <a:cxnSpLocks/>
          </p:cNvCxnSpPr>
          <p:nvPr userDrawn="1"/>
        </p:nvCxnSpPr>
        <p:spPr>
          <a:xfrm>
            <a:off x="0" y="1352600"/>
            <a:ext cx="6858000" cy="0"/>
          </a:xfrm>
          <a:prstGeom prst="line">
            <a:avLst/>
          </a:prstGeom>
          <a:ln w="31750" cap="rnd">
            <a:solidFill>
              <a:schemeClr val="bg1">
                <a:lumMod val="85000"/>
              </a:schemeClr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>
            <a:extLst>
              <a:ext uri="{FF2B5EF4-FFF2-40B4-BE49-F238E27FC236}">
                <a16:creationId xmlns:a16="http://schemas.microsoft.com/office/drawing/2014/main" id="{0AB64A86-85CF-8A4C-96F1-604969223EAF}"/>
              </a:ext>
            </a:extLst>
          </p:cNvPr>
          <p:cNvCxnSpPr>
            <a:cxnSpLocks/>
          </p:cNvCxnSpPr>
          <p:nvPr userDrawn="1"/>
        </p:nvCxnSpPr>
        <p:spPr>
          <a:xfrm>
            <a:off x="-11875" y="4149036"/>
            <a:ext cx="6858000" cy="0"/>
          </a:xfrm>
          <a:prstGeom prst="line">
            <a:avLst/>
          </a:prstGeom>
          <a:ln w="31750" cap="rnd">
            <a:solidFill>
              <a:schemeClr val="bg1">
                <a:lumMod val="85000"/>
              </a:schemeClr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>
            <a:extLst>
              <a:ext uri="{FF2B5EF4-FFF2-40B4-BE49-F238E27FC236}">
                <a16:creationId xmlns:a16="http://schemas.microsoft.com/office/drawing/2014/main" id="{2921734E-3195-7349-BFFA-19EC259BF7F6}"/>
              </a:ext>
            </a:extLst>
          </p:cNvPr>
          <p:cNvCxnSpPr>
            <a:cxnSpLocks/>
          </p:cNvCxnSpPr>
          <p:nvPr userDrawn="1"/>
        </p:nvCxnSpPr>
        <p:spPr>
          <a:xfrm>
            <a:off x="18393" y="6920455"/>
            <a:ext cx="6858000" cy="0"/>
          </a:xfrm>
          <a:prstGeom prst="line">
            <a:avLst/>
          </a:prstGeom>
          <a:ln w="31750" cap="rnd">
            <a:solidFill>
              <a:schemeClr val="bg1">
                <a:lumMod val="85000"/>
              </a:schemeClr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4727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4">
            <a:extLst>
              <a:ext uri="{FF2B5EF4-FFF2-40B4-BE49-F238E27FC236}">
                <a16:creationId xmlns:a16="http://schemas.microsoft.com/office/drawing/2014/main" id="{2E98BEEA-557C-2447-8E78-457456A73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1875" y="0"/>
            <a:ext cx="5529107" cy="488504"/>
          </a:xfrm>
          <a:prstGeom prst="rect">
            <a:avLst/>
          </a:prstGeom>
        </p:spPr>
        <p:txBody>
          <a:bodyPr vert="horz" anchor="ctr"/>
          <a:lstStyle>
            <a:lvl1pPr algn="l">
              <a:lnSpc>
                <a:spcPct val="100000"/>
              </a:lnSpc>
              <a:defRPr sz="1600" b="0" i="0" spc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defRPr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5" name="テキスト プレースホルダー 1">
            <a:extLst>
              <a:ext uri="{FF2B5EF4-FFF2-40B4-BE49-F238E27FC236}">
                <a16:creationId xmlns:a16="http://schemas.microsoft.com/office/drawing/2014/main" id="{6666A792-DD82-B741-A351-797EE80210F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0648" y="632520"/>
            <a:ext cx="6336704" cy="8856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/>
            </a:lvl1pPr>
          </a:lstStyle>
          <a:p>
            <a:pPr>
              <a:lnSpc>
                <a:spcPct val="200000"/>
              </a:lnSpc>
            </a:pPr>
            <a:r>
              <a:rPr lang="ja-JP" altLang="en-US" b="1">
                <a:latin typeface="Meiryo" panose="020B0604030504040204" pitchFamily="34" charset="-128"/>
                <a:ea typeface="Meiryo" panose="020B0604030504040204" pitchFamily="34" charset="-128"/>
              </a:rPr>
              <a:t>テキスト</a:t>
            </a:r>
            <a:endParaRPr lang="en-US" altLang="ja-JP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57017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8631EAE-20D8-D84A-AC5E-DEFF1C9B7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85" y="168470"/>
            <a:ext cx="6480720" cy="615697"/>
          </a:xfrm>
          <a:prstGeom prst="rect">
            <a:avLst/>
          </a:prstGeom>
        </p:spPr>
        <p:txBody>
          <a:bodyPr/>
          <a:lstStyle>
            <a:lvl1pPr algn="l">
              <a:defRPr sz="1385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defRPr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16" name="テキスト プレースホルダー 15">
            <a:extLst>
              <a:ext uri="{FF2B5EF4-FFF2-40B4-BE49-F238E27FC236}">
                <a16:creationId xmlns:a16="http://schemas.microsoft.com/office/drawing/2014/main" id="{AA3E109A-410B-1245-9357-FA6F4F468AD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086" y="961005"/>
            <a:ext cx="6630275" cy="107967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defRPr sz="969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defRPr>
            </a:lvl1pPr>
            <a:lvl2pPr marL="316506" indent="0">
              <a:buNone/>
              <a:defRPr/>
            </a:lvl2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17" name="テキスト プレースホルダー 15">
            <a:extLst>
              <a:ext uri="{FF2B5EF4-FFF2-40B4-BE49-F238E27FC236}">
                <a16:creationId xmlns:a16="http://schemas.microsoft.com/office/drawing/2014/main" id="{CBAEABED-D2A2-A343-B611-77C25383C7F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086" y="2489389"/>
            <a:ext cx="6630275" cy="5388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46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defRPr>
            </a:lvl1pPr>
            <a:lvl2pPr marL="316506" indent="0">
              <a:buNone/>
              <a:defRPr/>
            </a:lvl2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18" name="テキスト プレースホルダー 15">
            <a:extLst>
              <a:ext uri="{FF2B5EF4-FFF2-40B4-BE49-F238E27FC236}">
                <a16:creationId xmlns:a16="http://schemas.microsoft.com/office/drawing/2014/main" id="{D4038FAA-EFA8-B34F-8DB0-89BB530C12F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9086" y="3080794"/>
            <a:ext cx="6630275" cy="118786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defRPr sz="831" b="0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defRPr>
            </a:lvl1pPr>
            <a:lvl2pPr marL="316506" indent="0">
              <a:buNone/>
              <a:defRPr/>
            </a:lvl2pPr>
          </a:lstStyle>
          <a:p>
            <a:pPr lvl="0"/>
            <a:r>
              <a:rPr kumimoji="1" lang="ja-JP" altLang="en-US"/>
              <a:t>マスター テキストの書式設定</a:t>
            </a:r>
            <a:endParaRPr kumimoji="1" lang="en-US" altLang="ja-JP" dirty="0"/>
          </a:p>
          <a:p>
            <a:pPr lvl="0"/>
            <a:endParaRPr kumimoji="1" lang="en-US" altLang="ja-JP" dirty="0"/>
          </a:p>
          <a:p>
            <a:pPr lvl="0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4669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oogle Shape;196;p27">
            <a:extLst>
              <a:ext uri="{FF2B5EF4-FFF2-40B4-BE49-F238E27FC236}">
                <a16:creationId xmlns:a16="http://schemas.microsoft.com/office/drawing/2014/main" id="{96E58E7E-B799-3344-9E27-BE820F6442B3}"/>
              </a:ext>
            </a:extLst>
          </p:cNvPr>
          <p:cNvPicPr preferRelativeResize="0"/>
          <p:nvPr userDrawn="1"/>
        </p:nvPicPr>
        <p:blipFill rotWithShape="1">
          <a:blip r:embed="rId2">
            <a:alphaModFix amt="27000"/>
          </a:blip>
          <a:srcRect/>
          <a:stretch/>
        </p:blipFill>
        <p:spPr>
          <a:xfrm rot="5400000">
            <a:off x="-873224" y="1398243"/>
            <a:ext cx="8604448" cy="685800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>
                <a:alpha val="6669"/>
              </a:srgbClr>
            </a:outerShdw>
          </a:effectLst>
        </p:spPr>
      </p:pic>
      <p:sp>
        <p:nvSpPr>
          <p:cNvPr id="9" name="タイトル 1">
            <a:extLst>
              <a:ext uri="{FF2B5EF4-FFF2-40B4-BE49-F238E27FC236}">
                <a16:creationId xmlns:a16="http://schemas.microsoft.com/office/drawing/2014/main" id="{1D43C3F6-AFEC-B743-8D5C-D93F7BE67E3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3656856"/>
            <a:ext cx="6857998" cy="576064"/>
          </a:xfrm>
          <a:prstGeom prst="rect">
            <a:avLst/>
          </a:prstGeom>
        </p:spPr>
        <p:txBody>
          <a:bodyPr anchor="ctr"/>
          <a:lstStyle>
            <a:lvl1pPr algn="ctr">
              <a:defRPr sz="2800" b="1" i="0">
                <a:solidFill>
                  <a:srgbClr val="1B529A"/>
                </a:solidFill>
                <a:latin typeface="Meiryo" panose="020B0604030504040204" pitchFamily="34" charset="-128"/>
                <a:ea typeface="Meiryo" panose="020B0604030504040204" pitchFamily="34" charset="-128"/>
              </a:defRPr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624629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スライド番号プレースホルダ 5"/>
          <p:cNvSpPr txBox="1">
            <a:spLocks/>
          </p:cNvSpPr>
          <p:nvPr userDrawn="1"/>
        </p:nvSpPr>
        <p:spPr>
          <a:xfrm>
            <a:off x="6519806" y="9633520"/>
            <a:ext cx="338195" cy="272480"/>
          </a:xfrm>
          <a:prstGeom prst="rect">
            <a:avLst/>
          </a:prstGeom>
        </p:spPr>
        <p:txBody>
          <a:bodyPr lIns="62308" tIns="0" rIns="62308" bIns="0"/>
          <a:lstStyle/>
          <a:p>
            <a:pPr marL="0" marR="0" lvl="0" indent="0" algn="r" defTabSz="6330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23E08C-3EB2-40E2-AB4C-07938D5BBEF7}" type="slidenum">
              <a:rPr kumimoji="1" lang="ja-JP" altLang="en-US" sz="623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63301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554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正方形/長方形 13"/>
          <p:cNvSpPr/>
          <p:nvPr userDrawn="1"/>
        </p:nvSpPr>
        <p:spPr>
          <a:xfrm>
            <a:off x="116632" y="9616267"/>
            <a:ext cx="3429000" cy="1923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ja-JP" sz="650" dirty="0">
                <a:solidFill>
                  <a:schemeClr val="bg1">
                    <a:lumMod val="50000"/>
                  </a:schemeClr>
                </a:solidFill>
              </a:rPr>
              <a:t>Copyright © IEYASU. All Rights Reserved.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378E9056-CCB1-584C-A1BB-2F1699D9E2FB}"/>
              </a:ext>
            </a:extLst>
          </p:cNvPr>
          <p:cNvSpPr/>
          <p:nvPr userDrawn="1"/>
        </p:nvSpPr>
        <p:spPr>
          <a:xfrm>
            <a:off x="0" y="-16329"/>
            <a:ext cx="6858000" cy="504833"/>
          </a:xfrm>
          <a:prstGeom prst="rect">
            <a:avLst/>
          </a:prstGeom>
          <a:solidFill>
            <a:srgbClr val="1B52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73" r:id="rId2"/>
    <p:sldLayoutId id="2147483674" r:id="rId3"/>
    <p:sldLayoutId id="2147483675" r:id="rId4"/>
    <p:sldLayoutId id="2147483676" r:id="rId5"/>
    <p:sldLayoutId id="2147483656" r:id="rId6"/>
    <p:sldLayoutId id="2147483672" r:id="rId7"/>
    <p:sldLayoutId id="2147483650" r:id="rId8"/>
  </p:sldLayoutIdLst>
  <p:hf hdr="0" ftr="0" dt="0"/>
  <p:txStyles>
    <p:titleStyle>
      <a:lvl1pPr algn="ctr" defTabSz="633012" rtl="0" eaLnBrk="1" latinLnBrk="0" hangingPunct="1">
        <a:spcBef>
          <a:spcPct val="0"/>
        </a:spcBef>
        <a:buNone/>
        <a:defRPr kumimoji="1" sz="304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7380" indent="-237380" algn="l" defTabSz="633012" rtl="0" eaLnBrk="1" latinLnBrk="0" hangingPunct="1">
        <a:spcBef>
          <a:spcPct val="20000"/>
        </a:spcBef>
        <a:buFont typeface="Arial" pitchFamily="34" charset="0"/>
        <a:buChar char="•"/>
        <a:defRPr kumimoji="1" sz="2215" kern="1200">
          <a:solidFill>
            <a:schemeClr val="tx1"/>
          </a:solidFill>
          <a:latin typeface="+mn-lt"/>
          <a:ea typeface="+mn-ea"/>
          <a:cs typeface="+mn-cs"/>
        </a:defRPr>
      </a:lvl1pPr>
      <a:lvl2pPr marL="514323" indent="-197816" algn="l" defTabSz="633012" rtl="0" eaLnBrk="1" latinLnBrk="0" hangingPunct="1">
        <a:spcBef>
          <a:spcPct val="20000"/>
        </a:spcBef>
        <a:buFont typeface="Arial" pitchFamily="34" charset="0"/>
        <a:buChar char="–"/>
        <a:defRPr kumimoji="1" sz="1938" kern="1200">
          <a:solidFill>
            <a:schemeClr val="tx1"/>
          </a:solidFill>
          <a:latin typeface="+mn-lt"/>
          <a:ea typeface="+mn-ea"/>
          <a:cs typeface="+mn-cs"/>
        </a:defRPr>
      </a:lvl2pPr>
      <a:lvl3pPr marL="791266" indent="-158254" algn="l" defTabSz="633012" rtl="0" eaLnBrk="1" latinLnBrk="0" hangingPunct="1">
        <a:spcBef>
          <a:spcPct val="20000"/>
        </a:spcBef>
        <a:buFont typeface="Arial" pitchFamily="34" charset="0"/>
        <a:buChar char="•"/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107772" indent="-158254" algn="l" defTabSz="633012" rtl="0" eaLnBrk="1" latinLnBrk="0" hangingPunct="1">
        <a:spcBef>
          <a:spcPct val="20000"/>
        </a:spcBef>
        <a:buFont typeface="Arial" pitchFamily="34" charset="0"/>
        <a:buChar char="–"/>
        <a:defRPr kumimoji="1" sz="1385" kern="1200">
          <a:solidFill>
            <a:schemeClr val="tx1"/>
          </a:solidFill>
          <a:latin typeface="+mn-lt"/>
          <a:ea typeface="+mn-ea"/>
          <a:cs typeface="+mn-cs"/>
        </a:defRPr>
      </a:lvl4pPr>
      <a:lvl5pPr marL="1424278" indent="-158254" algn="l" defTabSz="633012" rtl="0" eaLnBrk="1" latinLnBrk="0" hangingPunct="1">
        <a:spcBef>
          <a:spcPct val="20000"/>
        </a:spcBef>
        <a:buFont typeface="Arial" pitchFamily="34" charset="0"/>
        <a:buChar char="»"/>
        <a:defRPr kumimoji="1" sz="1385" kern="1200">
          <a:solidFill>
            <a:schemeClr val="tx1"/>
          </a:solidFill>
          <a:latin typeface="+mn-lt"/>
          <a:ea typeface="+mn-ea"/>
          <a:cs typeface="+mn-cs"/>
        </a:defRPr>
      </a:lvl5pPr>
      <a:lvl6pPr marL="1740785" indent="-158254" algn="l" defTabSz="633012" rtl="0" eaLnBrk="1" latinLnBrk="0" hangingPunct="1">
        <a:spcBef>
          <a:spcPct val="20000"/>
        </a:spcBef>
        <a:buFont typeface="Arial" pitchFamily="34" charset="0"/>
        <a:buChar char="•"/>
        <a:defRPr kumimoji="1" sz="1385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1" indent="-158254" algn="l" defTabSz="633012" rtl="0" eaLnBrk="1" latinLnBrk="0" hangingPunct="1">
        <a:spcBef>
          <a:spcPct val="20000"/>
        </a:spcBef>
        <a:buFont typeface="Arial" pitchFamily="34" charset="0"/>
        <a:buChar char="•"/>
        <a:defRPr kumimoji="1" sz="1385" kern="1200">
          <a:solidFill>
            <a:schemeClr val="tx1"/>
          </a:solidFill>
          <a:latin typeface="+mn-lt"/>
          <a:ea typeface="+mn-ea"/>
          <a:cs typeface="+mn-cs"/>
        </a:defRPr>
      </a:lvl7pPr>
      <a:lvl8pPr marL="2373798" indent="-158254" algn="l" defTabSz="633012" rtl="0" eaLnBrk="1" latinLnBrk="0" hangingPunct="1">
        <a:spcBef>
          <a:spcPct val="20000"/>
        </a:spcBef>
        <a:buFont typeface="Arial" pitchFamily="34" charset="0"/>
        <a:buChar char="•"/>
        <a:defRPr kumimoji="1" sz="1385" kern="1200">
          <a:solidFill>
            <a:schemeClr val="tx1"/>
          </a:solidFill>
          <a:latin typeface="+mn-lt"/>
          <a:ea typeface="+mn-ea"/>
          <a:cs typeface="+mn-cs"/>
        </a:defRPr>
      </a:lvl8pPr>
      <a:lvl9pPr marL="2690303" indent="-158254" algn="l" defTabSz="633012" rtl="0" eaLnBrk="1" latinLnBrk="0" hangingPunct="1">
        <a:spcBef>
          <a:spcPct val="20000"/>
        </a:spcBef>
        <a:buFont typeface="Arial" pitchFamily="34" charset="0"/>
        <a:buChar char="•"/>
        <a:defRPr kumimoji="1" sz="138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33012" rtl="0" eaLnBrk="1" latinLnBrk="0" hangingPunct="1">
        <a:defRPr kumimoji="1" sz="1246" kern="1200">
          <a:solidFill>
            <a:schemeClr val="tx1"/>
          </a:solidFill>
          <a:latin typeface="+mn-lt"/>
          <a:ea typeface="+mn-ea"/>
          <a:cs typeface="+mn-cs"/>
        </a:defRPr>
      </a:lvl1pPr>
      <a:lvl2pPr marL="316506" algn="l" defTabSz="633012" rtl="0" eaLnBrk="1" latinLnBrk="0" hangingPunct="1">
        <a:defRPr kumimoji="1" sz="1246" kern="1200">
          <a:solidFill>
            <a:schemeClr val="tx1"/>
          </a:solidFill>
          <a:latin typeface="+mn-lt"/>
          <a:ea typeface="+mn-ea"/>
          <a:cs typeface="+mn-cs"/>
        </a:defRPr>
      </a:lvl2pPr>
      <a:lvl3pPr marL="633012" algn="l" defTabSz="633012" rtl="0" eaLnBrk="1" latinLnBrk="0" hangingPunct="1">
        <a:defRPr kumimoji="1" sz="1246" kern="1200">
          <a:solidFill>
            <a:schemeClr val="tx1"/>
          </a:solidFill>
          <a:latin typeface="+mn-lt"/>
          <a:ea typeface="+mn-ea"/>
          <a:cs typeface="+mn-cs"/>
        </a:defRPr>
      </a:lvl3pPr>
      <a:lvl4pPr marL="949519" algn="l" defTabSz="633012" rtl="0" eaLnBrk="1" latinLnBrk="0" hangingPunct="1">
        <a:defRPr kumimoji="1" sz="1246" kern="1200">
          <a:solidFill>
            <a:schemeClr val="tx1"/>
          </a:solidFill>
          <a:latin typeface="+mn-lt"/>
          <a:ea typeface="+mn-ea"/>
          <a:cs typeface="+mn-cs"/>
        </a:defRPr>
      </a:lvl4pPr>
      <a:lvl5pPr marL="1266026" algn="l" defTabSz="633012" rtl="0" eaLnBrk="1" latinLnBrk="0" hangingPunct="1">
        <a:defRPr kumimoji="1" sz="1246" kern="1200">
          <a:solidFill>
            <a:schemeClr val="tx1"/>
          </a:solidFill>
          <a:latin typeface="+mn-lt"/>
          <a:ea typeface="+mn-ea"/>
          <a:cs typeface="+mn-cs"/>
        </a:defRPr>
      </a:lvl5pPr>
      <a:lvl6pPr marL="1582531" algn="l" defTabSz="633012" rtl="0" eaLnBrk="1" latinLnBrk="0" hangingPunct="1">
        <a:defRPr kumimoji="1"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1899038" algn="l" defTabSz="633012" rtl="0" eaLnBrk="1" latinLnBrk="0" hangingPunct="1">
        <a:defRPr kumimoji="1"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215544" algn="l" defTabSz="633012" rtl="0" eaLnBrk="1" latinLnBrk="0" hangingPunct="1">
        <a:defRPr kumimoji="1"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532051" algn="l" defTabSz="633012" rtl="0" eaLnBrk="1" latinLnBrk="0" hangingPunct="1">
        <a:defRPr kumimoji="1" sz="12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1B72C26D-F647-7A48-8AEB-A56E3DA5E922}"/>
              </a:ext>
            </a:extLst>
          </p:cNvPr>
          <p:cNvSpPr/>
          <p:nvPr userDrawn="1"/>
        </p:nvSpPr>
        <p:spPr>
          <a:xfrm>
            <a:off x="0" y="-19325"/>
            <a:ext cx="6858000" cy="516136"/>
          </a:xfrm>
          <a:prstGeom prst="rect">
            <a:avLst/>
          </a:prstGeom>
          <a:solidFill>
            <a:srgbClr val="1B52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" name="AutoShape 2" descr="HRMOS 勤怠管理システム ">
            <a:extLst>
              <a:ext uri="{FF2B5EF4-FFF2-40B4-BE49-F238E27FC236}">
                <a16:creationId xmlns:a16="http://schemas.microsoft.com/office/drawing/2014/main" id="{D1DB2D47-B69C-2F4F-BDCE-67038EF5FC6B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3276600" y="4800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3F3B9684-2FA1-AE40-95A1-BD2A57AE4E1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76500" y="9409189"/>
            <a:ext cx="1905000" cy="26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241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l" defTabSz="633012" rtl="0" eaLnBrk="1" latinLnBrk="0" hangingPunct="1">
        <a:lnSpc>
          <a:spcPct val="90000"/>
        </a:lnSpc>
        <a:spcBef>
          <a:spcPct val="0"/>
        </a:spcBef>
        <a:buNone/>
        <a:defRPr kumimoji="1" sz="304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8254" indent="-158254" algn="l" defTabSz="633012" rtl="0" eaLnBrk="1" latinLnBrk="0" hangingPunct="1">
        <a:lnSpc>
          <a:spcPct val="90000"/>
        </a:lnSpc>
        <a:spcBef>
          <a:spcPts val="692"/>
        </a:spcBef>
        <a:buFont typeface="Arial" panose="020B0604020202020204" pitchFamily="34" charset="0"/>
        <a:buChar char="•"/>
        <a:defRPr kumimoji="1" sz="1938" kern="1200">
          <a:solidFill>
            <a:schemeClr val="tx1"/>
          </a:solidFill>
          <a:latin typeface="+mn-lt"/>
          <a:ea typeface="+mn-ea"/>
          <a:cs typeface="+mn-cs"/>
        </a:defRPr>
      </a:lvl1pPr>
      <a:lvl2pPr marL="474760" indent="-158254" algn="l" defTabSz="63301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791266" indent="-158254" algn="l" defTabSz="63301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kumimoji="1" sz="1385" kern="1200">
          <a:solidFill>
            <a:schemeClr val="tx1"/>
          </a:solidFill>
          <a:latin typeface="+mn-lt"/>
          <a:ea typeface="+mn-ea"/>
          <a:cs typeface="+mn-cs"/>
        </a:defRPr>
      </a:lvl3pPr>
      <a:lvl4pPr marL="1107772" indent="-158254" algn="l" defTabSz="63301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kumimoji="1" sz="1246" kern="1200">
          <a:solidFill>
            <a:schemeClr val="tx1"/>
          </a:solidFill>
          <a:latin typeface="+mn-lt"/>
          <a:ea typeface="+mn-ea"/>
          <a:cs typeface="+mn-cs"/>
        </a:defRPr>
      </a:lvl4pPr>
      <a:lvl5pPr marL="1424278" indent="-158254" algn="l" defTabSz="63301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kumimoji="1" sz="1246" kern="1200">
          <a:solidFill>
            <a:schemeClr val="tx1"/>
          </a:solidFill>
          <a:latin typeface="+mn-lt"/>
          <a:ea typeface="+mn-ea"/>
          <a:cs typeface="+mn-cs"/>
        </a:defRPr>
      </a:lvl5pPr>
      <a:lvl6pPr marL="1740785" indent="-158254" algn="l" defTabSz="63301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kumimoji="1"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1" indent="-158254" algn="l" defTabSz="63301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kumimoji="1"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373798" indent="-158254" algn="l" defTabSz="63301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kumimoji="1"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690303" indent="-158254" algn="l" defTabSz="63301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kumimoji="1" sz="12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33012" rtl="0" eaLnBrk="1" latinLnBrk="0" hangingPunct="1">
        <a:defRPr kumimoji="1" sz="1246" kern="1200">
          <a:solidFill>
            <a:schemeClr val="tx1"/>
          </a:solidFill>
          <a:latin typeface="+mn-lt"/>
          <a:ea typeface="+mn-ea"/>
          <a:cs typeface="+mn-cs"/>
        </a:defRPr>
      </a:lvl1pPr>
      <a:lvl2pPr marL="316506" algn="l" defTabSz="633012" rtl="0" eaLnBrk="1" latinLnBrk="0" hangingPunct="1">
        <a:defRPr kumimoji="1" sz="1246" kern="1200">
          <a:solidFill>
            <a:schemeClr val="tx1"/>
          </a:solidFill>
          <a:latin typeface="+mn-lt"/>
          <a:ea typeface="+mn-ea"/>
          <a:cs typeface="+mn-cs"/>
        </a:defRPr>
      </a:lvl2pPr>
      <a:lvl3pPr marL="633012" algn="l" defTabSz="633012" rtl="0" eaLnBrk="1" latinLnBrk="0" hangingPunct="1">
        <a:defRPr kumimoji="1" sz="1246" kern="1200">
          <a:solidFill>
            <a:schemeClr val="tx1"/>
          </a:solidFill>
          <a:latin typeface="+mn-lt"/>
          <a:ea typeface="+mn-ea"/>
          <a:cs typeface="+mn-cs"/>
        </a:defRPr>
      </a:lvl3pPr>
      <a:lvl4pPr marL="949519" algn="l" defTabSz="633012" rtl="0" eaLnBrk="1" latinLnBrk="0" hangingPunct="1">
        <a:defRPr kumimoji="1" sz="1246" kern="1200">
          <a:solidFill>
            <a:schemeClr val="tx1"/>
          </a:solidFill>
          <a:latin typeface="+mn-lt"/>
          <a:ea typeface="+mn-ea"/>
          <a:cs typeface="+mn-cs"/>
        </a:defRPr>
      </a:lvl4pPr>
      <a:lvl5pPr marL="1266026" algn="l" defTabSz="633012" rtl="0" eaLnBrk="1" latinLnBrk="0" hangingPunct="1">
        <a:defRPr kumimoji="1" sz="1246" kern="1200">
          <a:solidFill>
            <a:schemeClr val="tx1"/>
          </a:solidFill>
          <a:latin typeface="+mn-lt"/>
          <a:ea typeface="+mn-ea"/>
          <a:cs typeface="+mn-cs"/>
        </a:defRPr>
      </a:lvl5pPr>
      <a:lvl6pPr marL="1582531" algn="l" defTabSz="633012" rtl="0" eaLnBrk="1" latinLnBrk="0" hangingPunct="1">
        <a:defRPr kumimoji="1"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1899038" algn="l" defTabSz="633012" rtl="0" eaLnBrk="1" latinLnBrk="0" hangingPunct="1">
        <a:defRPr kumimoji="1"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215544" algn="l" defTabSz="633012" rtl="0" eaLnBrk="1" latinLnBrk="0" hangingPunct="1">
        <a:defRPr kumimoji="1"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532051" algn="l" defTabSz="633012" rtl="0" eaLnBrk="1" latinLnBrk="0" hangingPunct="1">
        <a:defRPr kumimoji="1" sz="12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D38AEA37-878D-7F4C-B469-CFC74828E3C8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-6062" y="3903110"/>
            <a:ext cx="6858000" cy="60679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en-US" altLang="ja-JP" sz="2700" b="1" dirty="0">
                <a:solidFill>
                  <a:srgbClr val="1B529A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【</a:t>
            </a:r>
            <a:r>
              <a:rPr lang="ja-JP" altLang="en-US" sz="2700" b="1">
                <a:solidFill>
                  <a:srgbClr val="1B529A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打刻機能</a:t>
            </a:r>
            <a:r>
              <a:rPr lang="en-US" altLang="ja-JP" sz="2700" b="1" dirty="0">
                <a:solidFill>
                  <a:srgbClr val="1B529A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】</a:t>
            </a:r>
            <a:r>
              <a:rPr lang="ja-JP" altLang="en-US" sz="2700" b="1">
                <a:solidFill>
                  <a:srgbClr val="1B529A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承認者配布マニュアル</a:t>
            </a:r>
          </a:p>
          <a:p>
            <a:pPr marL="0" indent="0" algn="ctr">
              <a:lnSpc>
                <a:spcPct val="120000"/>
              </a:lnSpc>
              <a:buNone/>
            </a:pPr>
            <a:endParaRPr lang="ja-JP" altLang="en-US" sz="2700" b="1">
              <a:solidFill>
                <a:srgbClr val="1B529A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0" indent="0" algn="ctr">
              <a:lnSpc>
                <a:spcPct val="120000"/>
              </a:lnSpc>
              <a:buNone/>
            </a:pPr>
            <a:endParaRPr lang="ja-JP" altLang="en-US" sz="2700" b="1">
              <a:solidFill>
                <a:srgbClr val="1B529A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4" name="テキスト プレースホルダー 2">
            <a:extLst>
              <a:ext uri="{FF2B5EF4-FFF2-40B4-BE49-F238E27FC236}">
                <a16:creationId xmlns:a16="http://schemas.microsoft.com/office/drawing/2014/main" id="{98828E38-3776-B943-83AF-D90D86780DD8}"/>
              </a:ext>
            </a:extLst>
          </p:cNvPr>
          <p:cNvSpPr txBox="1">
            <a:spLocks/>
          </p:cNvSpPr>
          <p:nvPr/>
        </p:nvSpPr>
        <p:spPr>
          <a:xfrm>
            <a:off x="-12124" y="4592960"/>
            <a:ext cx="6864062" cy="360040"/>
          </a:xfrm>
          <a:prstGeom prst="rect">
            <a:avLst/>
          </a:prstGeom>
        </p:spPr>
        <p:txBody>
          <a:bodyPr>
            <a:noAutofit/>
          </a:bodyPr>
          <a:lstStyle>
            <a:lvl1pPr marL="158254" indent="-158254" algn="l" defTabSz="633012" rtl="0" eaLnBrk="1" latinLnBrk="0" hangingPunct="1">
              <a:lnSpc>
                <a:spcPct val="90000"/>
              </a:lnSpc>
              <a:spcBef>
                <a:spcPts val="692"/>
              </a:spcBef>
              <a:buFont typeface="Arial" panose="020B0604020202020204" pitchFamily="34" charset="0"/>
              <a:buChar char="•"/>
              <a:defRPr kumimoji="1" sz="19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4760" indent="-158254" algn="l" defTabSz="633012" rtl="0" eaLnBrk="1" latinLnBrk="0" hangingPunct="1">
              <a:lnSpc>
                <a:spcPct val="90000"/>
              </a:lnSpc>
              <a:spcBef>
                <a:spcPts val="346"/>
              </a:spcBef>
              <a:buFont typeface="Arial" panose="020B0604020202020204" pitchFamily="34" charset="0"/>
              <a:buChar char="•"/>
              <a:defRPr kumimoji="1" sz="16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1266" indent="-158254" algn="l" defTabSz="633012" rtl="0" eaLnBrk="1" latinLnBrk="0" hangingPunct="1">
              <a:lnSpc>
                <a:spcPct val="90000"/>
              </a:lnSpc>
              <a:spcBef>
                <a:spcPts val="346"/>
              </a:spcBef>
              <a:buFont typeface="Arial" panose="020B0604020202020204" pitchFamily="34" charset="0"/>
              <a:buChar char="•"/>
              <a:defRPr kumimoji="1" sz="13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07772" indent="-158254" algn="l" defTabSz="633012" rtl="0" eaLnBrk="1" latinLnBrk="0" hangingPunct="1">
              <a:lnSpc>
                <a:spcPct val="90000"/>
              </a:lnSpc>
              <a:spcBef>
                <a:spcPts val="346"/>
              </a:spcBef>
              <a:buFont typeface="Arial" panose="020B0604020202020204" pitchFamily="34" charset="0"/>
              <a:buChar char="•"/>
              <a:defRPr kumimoji="1"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4278" indent="-158254" algn="l" defTabSz="633012" rtl="0" eaLnBrk="1" latinLnBrk="0" hangingPunct="1">
              <a:lnSpc>
                <a:spcPct val="90000"/>
              </a:lnSpc>
              <a:spcBef>
                <a:spcPts val="346"/>
              </a:spcBef>
              <a:buFont typeface="Arial" panose="020B0604020202020204" pitchFamily="34" charset="0"/>
              <a:buChar char="•"/>
              <a:defRPr kumimoji="1"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40785" indent="-158254" algn="l" defTabSz="633012" rtl="0" eaLnBrk="1" latinLnBrk="0" hangingPunct="1">
              <a:lnSpc>
                <a:spcPct val="90000"/>
              </a:lnSpc>
              <a:spcBef>
                <a:spcPts val="346"/>
              </a:spcBef>
              <a:buFont typeface="Arial" panose="020B0604020202020204" pitchFamily="34" charset="0"/>
              <a:buChar char="•"/>
              <a:defRPr kumimoji="1"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291" indent="-158254" algn="l" defTabSz="633012" rtl="0" eaLnBrk="1" latinLnBrk="0" hangingPunct="1">
              <a:lnSpc>
                <a:spcPct val="90000"/>
              </a:lnSpc>
              <a:spcBef>
                <a:spcPts val="346"/>
              </a:spcBef>
              <a:buFont typeface="Arial" panose="020B0604020202020204" pitchFamily="34" charset="0"/>
              <a:buChar char="•"/>
              <a:defRPr kumimoji="1"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73798" indent="-158254" algn="l" defTabSz="633012" rtl="0" eaLnBrk="1" latinLnBrk="0" hangingPunct="1">
              <a:lnSpc>
                <a:spcPct val="90000"/>
              </a:lnSpc>
              <a:spcBef>
                <a:spcPts val="346"/>
              </a:spcBef>
              <a:buFont typeface="Arial" panose="020B0604020202020204" pitchFamily="34" charset="0"/>
              <a:buChar char="•"/>
              <a:defRPr kumimoji="1"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90303" indent="-158254" algn="l" defTabSz="633012" rtl="0" eaLnBrk="1" latinLnBrk="0" hangingPunct="1">
              <a:lnSpc>
                <a:spcPct val="90000"/>
              </a:lnSpc>
              <a:spcBef>
                <a:spcPts val="346"/>
              </a:spcBef>
              <a:buFont typeface="Arial" panose="020B0604020202020204" pitchFamily="34" charset="0"/>
              <a:buChar char="•"/>
              <a:defRPr kumimoji="1"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" altLang="ja-JP" sz="2000" b="1" dirty="0">
                <a:solidFill>
                  <a:srgbClr val="1B529A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Ver. 2.0</a:t>
            </a:r>
          </a:p>
        </p:txBody>
      </p:sp>
    </p:spTree>
    <p:extLst>
      <p:ext uri="{BB962C8B-B14F-4D97-AF65-F5344CB8AC3E}">
        <p14:creationId xmlns:p14="http://schemas.microsoft.com/office/powerpoint/2010/main" val="37089357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4CE6967D-72BB-194B-9A74-2ECB175A29D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ja-JP" altLang="en-US"/>
              <a:t>勤怠登録情報（出勤時刻、退勤時刻等）の修正方法とコメントの残し方をご紹介します。</a:t>
            </a:r>
          </a:p>
          <a:p>
            <a:endParaRPr kumimoji="1" lang="ja-JP" altLang="en-US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C3C4C7C8-D3F9-5D4E-A699-4C6E8D413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2-1. </a:t>
            </a:r>
            <a:r>
              <a:rPr lang="en-US" altLang="ja-JP" dirty="0">
                <a:latin typeface="+mn-ea"/>
              </a:rPr>
              <a:t>【</a:t>
            </a:r>
            <a:r>
              <a:rPr lang="ja-JP" altLang="en-US">
                <a:latin typeface="+mn-ea"/>
              </a:rPr>
              <a:t>日次勤怠</a:t>
            </a:r>
            <a:r>
              <a:rPr lang="en-US" altLang="ja-JP" dirty="0">
                <a:latin typeface="+mn-ea"/>
              </a:rPr>
              <a:t>】</a:t>
            </a:r>
            <a:r>
              <a:rPr lang="ja-JP" altLang="en-US">
                <a:latin typeface="+mn-ea"/>
              </a:rPr>
              <a:t>日次勤怠の申請を承認・差し戻し（</a:t>
            </a:r>
            <a:r>
              <a:rPr lang="en-US" altLang="ja-JP" dirty="0">
                <a:latin typeface="+mn-ea"/>
              </a:rPr>
              <a:t>3/4</a:t>
            </a:r>
            <a:r>
              <a:rPr lang="ja-JP" altLang="en-US">
                <a:latin typeface="+mn-ea"/>
              </a:rPr>
              <a:t>）</a:t>
            </a:r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C0D7105-1C55-A146-BD34-97F9699E2DA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ja-JP" altLang="en-US"/>
              <a:t>修正</a:t>
            </a:r>
            <a:r>
              <a:rPr lang="en-US" altLang="ja-JP" dirty="0"/>
              <a:t> </a:t>
            </a:r>
            <a:r>
              <a:rPr lang="ja-JP" altLang="en-US"/>
              <a:t>もしくは</a:t>
            </a:r>
            <a:r>
              <a:rPr lang="en-US" altLang="ja-JP" dirty="0"/>
              <a:t> </a:t>
            </a:r>
            <a:r>
              <a:rPr lang="ja-JP" altLang="en-US"/>
              <a:t>コメントを残したい</a:t>
            </a:r>
            <a:endParaRPr lang="en-US" altLang="ja-JP" dirty="0"/>
          </a:p>
          <a:p>
            <a:r>
              <a:rPr lang="ja-JP" altLang="en-US"/>
              <a:t>社員の「鉛筆マーク」を押下します。</a:t>
            </a:r>
          </a:p>
          <a:p>
            <a:endParaRPr kumimoji="1" lang="ja-JP" altLang="en-US"/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C004B0F7-E1F5-0640-A266-BBB83075D54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kumimoji="1" lang="ja-JP" altLang="en-US"/>
              <a:t>必要に応じて、出勤・退勤時間や</a:t>
            </a:r>
            <a:endParaRPr kumimoji="1" lang="en-US" altLang="ja-JP" dirty="0"/>
          </a:p>
          <a:p>
            <a:r>
              <a:rPr lang="ja-JP" altLang="en-US"/>
              <a:t>休憩時間を修正することができます。</a:t>
            </a:r>
            <a:endParaRPr lang="en-US" altLang="ja-JP" dirty="0"/>
          </a:p>
          <a:p>
            <a:endParaRPr kumimoji="1" lang="en-US" altLang="ja-JP" dirty="0"/>
          </a:p>
          <a:p>
            <a:r>
              <a:rPr lang="ja-JP" altLang="en-US"/>
              <a:t>所属長コメントに詳細を記録し、</a:t>
            </a:r>
            <a:endParaRPr lang="en-US" altLang="ja-JP" dirty="0"/>
          </a:p>
          <a:p>
            <a:r>
              <a:rPr kumimoji="1" lang="ja-JP" altLang="en-US"/>
              <a:t>差し戻したり承認することも可能です。</a:t>
            </a:r>
          </a:p>
        </p:txBody>
      </p:sp>
      <p:pic>
        <p:nvPicPr>
          <p:cNvPr id="8" name="コンテンツ プレースホルダー 7">
            <a:extLst>
              <a:ext uri="{FF2B5EF4-FFF2-40B4-BE49-F238E27FC236}">
                <a16:creationId xmlns:a16="http://schemas.microsoft.com/office/drawing/2014/main" id="{C90EE5C8-7F03-ED48-B20F-AFE2E4F0F4B7}"/>
              </a:ext>
            </a:extLst>
          </p:cNvPr>
          <p:cNvPicPr>
            <a:picLocks noGrp="1" noChangeAspect="1"/>
          </p:cNvPicPr>
          <p:nvPr>
            <p:ph sz="quarter" idx="22"/>
          </p:nvPr>
        </p:nvPicPr>
        <p:blipFill>
          <a:blip r:embed="rId3"/>
          <a:stretch>
            <a:fillRect/>
          </a:stretch>
        </p:blipFill>
        <p:spPr>
          <a:xfrm>
            <a:off x="188913" y="1913008"/>
            <a:ext cx="4103687" cy="1668321"/>
          </a:xfrm>
          <a:prstGeom prst="rect">
            <a:avLst/>
          </a:prstGeom>
        </p:spPr>
      </p:pic>
      <p:pic>
        <p:nvPicPr>
          <p:cNvPr id="12" name="コンテンツ プレースホルダー 11">
            <a:extLst>
              <a:ext uri="{FF2B5EF4-FFF2-40B4-BE49-F238E27FC236}">
                <a16:creationId xmlns:a16="http://schemas.microsoft.com/office/drawing/2014/main" id="{ECE40C91-EE6F-DF4A-BECF-4E2CD0CABAFA}"/>
              </a:ext>
            </a:extLst>
          </p:cNvPr>
          <p:cNvPicPr>
            <a:picLocks noGrp="1" noChangeAspect="1"/>
          </p:cNvPicPr>
          <p:nvPr>
            <p:ph sz="quarter" idx="23"/>
          </p:nvPr>
        </p:nvPicPr>
        <p:blipFill>
          <a:blip r:embed="rId4"/>
          <a:stretch>
            <a:fillRect/>
          </a:stretch>
        </p:blipFill>
        <p:spPr>
          <a:xfrm>
            <a:off x="318202" y="4240213"/>
            <a:ext cx="3845108" cy="2582862"/>
          </a:xfrm>
          <a:prstGeom prst="rect">
            <a:avLst/>
          </a:prstGeom>
        </p:spPr>
      </p:pic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8971E9C7-BFC8-E549-87FE-96AE914F2B66}"/>
              </a:ext>
            </a:extLst>
          </p:cNvPr>
          <p:cNvSpPr/>
          <p:nvPr/>
        </p:nvSpPr>
        <p:spPr>
          <a:xfrm>
            <a:off x="307064" y="2924103"/>
            <a:ext cx="146961" cy="146121"/>
          </a:xfrm>
          <a:prstGeom prst="rect">
            <a:avLst/>
          </a:prstGeom>
          <a:noFill/>
          <a:ln>
            <a:solidFill>
              <a:srgbClr val="38B6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B01B8E3B-54F4-2D42-A97F-FFD191F0C722}"/>
              </a:ext>
            </a:extLst>
          </p:cNvPr>
          <p:cNvSpPr/>
          <p:nvPr/>
        </p:nvSpPr>
        <p:spPr>
          <a:xfrm>
            <a:off x="383785" y="4625788"/>
            <a:ext cx="2140675" cy="458993"/>
          </a:xfrm>
          <a:prstGeom prst="rect">
            <a:avLst/>
          </a:prstGeom>
          <a:noFill/>
          <a:ln>
            <a:solidFill>
              <a:srgbClr val="38B6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F54D9F79-7E4A-EE40-98F3-4CA87BE8E1D9}"/>
              </a:ext>
            </a:extLst>
          </p:cNvPr>
          <p:cNvSpPr/>
          <p:nvPr/>
        </p:nvSpPr>
        <p:spPr>
          <a:xfrm>
            <a:off x="383785" y="5909659"/>
            <a:ext cx="2818611" cy="299476"/>
          </a:xfrm>
          <a:prstGeom prst="rect">
            <a:avLst/>
          </a:prstGeom>
          <a:noFill/>
          <a:ln>
            <a:solidFill>
              <a:srgbClr val="38B6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A6B96812-60D1-3741-9F01-0691D83D9792}"/>
              </a:ext>
            </a:extLst>
          </p:cNvPr>
          <p:cNvSpPr/>
          <p:nvPr/>
        </p:nvSpPr>
        <p:spPr>
          <a:xfrm>
            <a:off x="2158908" y="6536144"/>
            <a:ext cx="1386455" cy="244281"/>
          </a:xfrm>
          <a:prstGeom prst="rect">
            <a:avLst/>
          </a:prstGeom>
          <a:noFill/>
          <a:ln>
            <a:solidFill>
              <a:srgbClr val="38B6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992699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11A3E6D7-D102-D04E-A4AD-F9BA5285E79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ja-JP" altLang="en-US"/>
              <a:t>社員の</a:t>
            </a:r>
            <a:r>
              <a:rPr lang="en-US" altLang="ja-JP" dirty="0"/>
              <a:t>1</a:t>
            </a:r>
            <a:r>
              <a:rPr lang="ja-JP" altLang="en-US"/>
              <a:t>ヶ月の勤怠をまとめて確認し、承認することも可能です。</a:t>
            </a:r>
            <a:endParaRPr kumimoji="1" lang="ja-JP" altLang="en-US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05230478-FB96-7441-B837-11D0ABA408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2-1. </a:t>
            </a:r>
            <a:r>
              <a:rPr lang="en-US" altLang="ja-JP" dirty="0">
                <a:latin typeface="+mn-ea"/>
              </a:rPr>
              <a:t>【</a:t>
            </a:r>
            <a:r>
              <a:rPr lang="ja-JP" altLang="en-US">
                <a:latin typeface="+mn-ea"/>
              </a:rPr>
              <a:t>日次勤怠</a:t>
            </a:r>
            <a:r>
              <a:rPr lang="en-US" altLang="ja-JP" dirty="0">
                <a:latin typeface="+mn-ea"/>
              </a:rPr>
              <a:t>】</a:t>
            </a:r>
            <a:r>
              <a:rPr lang="ja-JP" altLang="en-US">
                <a:latin typeface="+mn-ea"/>
              </a:rPr>
              <a:t>日次勤怠の申請を承認・差し戻し（</a:t>
            </a:r>
            <a:r>
              <a:rPr lang="en-US" altLang="ja-JP" dirty="0">
                <a:latin typeface="+mn-ea"/>
              </a:rPr>
              <a:t>4/4</a:t>
            </a:r>
            <a:r>
              <a:rPr lang="ja-JP" altLang="en-US">
                <a:latin typeface="+mn-ea"/>
              </a:rPr>
              <a:t>）</a:t>
            </a:r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7BAFDAFE-B46D-BC41-8046-B55E9FE6524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ja-JP" altLang="en-US"/>
              <a:t>１</a:t>
            </a:r>
            <a:r>
              <a:rPr kumimoji="1" lang="ja-JP" altLang="en-US"/>
              <a:t>ヶ月の勤怠をまとめて確認したい</a:t>
            </a:r>
            <a:endParaRPr kumimoji="1" lang="en-US" altLang="ja-JP" dirty="0"/>
          </a:p>
          <a:p>
            <a:r>
              <a:rPr lang="ja-JP" altLang="en-US"/>
              <a:t>社員の氏名のテキストリンクを押下</a:t>
            </a:r>
            <a:endParaRPr lang="en-US" altLang="ja-JP" dirty="0"/>
          </a:p>
          <a:p>
            <a:r>
              <a:rPr lang="ja-JP" altLang="en-US"/>
              <a:t>します。</a:t>
            </a:r>
            <a:endParaRPr kumimoji="1" lang="ja-JP" altLang="en-US"/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B2572435-42AC-DD4D-9E1A-CF5E976FCCE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ja-JP" altLang="en-US"/>
              <a:t>その社員の１ヶ月の勤務状況を確認</a:t>
            </a:r>
            <a:endParaRPr lang="en-US" altLang="ja-JP" dirty="0"/>
          </a:p>
          <a:p>
            <a:r>
              <a:rPr lang="ja-JP" altLang="en-US"/>
              <a:t>することができます。この画面から</a:t>
            </a:r>
            <a:endParaRPr lang="en-US" altLang="ja-JP" dirty="0"/>
          </a:p>
          <a:p>
            <a:r>
              <a:rPr kumimoji="1" lang="ja-JP" altLang="en-US"/>
              <a:t>でも日次勤怠の確認・承認・差し戻</a:t>
            </a:r>
            <a:endParaRPr kumimoji="1" lang="en-US" altLang="ja-JP" dirty="0"/>
          </a:p>
          <a:p>
            <a:r>
              <a:rPr kumimoji="1" lang="ja-JP" altLang="en-US"/>
              <a:t>し</a:t>
            </a:r>
            <a:r>
              <a:rPr lang="ja-JP" altLang="en-US"/>
              <a:t>ができます。</a:t>
            </a:r>
            <a:endParaRPr lang="en-US" altLang="ja-JP" dirty="0"/>
          </a:p>
          <a:p>
            <a:endParaRPr kumimoji="1" lang="ja-JP" altLang="en-US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B47E9AED-F173-964E-858D-04A082DC025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ja-JP" altLang="en-US"/>
              <a:t>右上の「一括承認」を押下すると</a:t>
            </a:r>
            <a:endParaRPr lang="en-US" altLang="ja-JP" dirty="0"/>
          </a:p>
          <a:p>
            <a:r>
              <a:rPr lang="ja-JP" altLang="en-US" b="1">
                <a:solidFill>
                  <a:srgbClr val="1B529A"/>
                </a:solidFill>
              </a:rPr>
              <a:t>確認した日までの日次勤怠を一括で</a:t>
            </a:r>
            <a:endParaRPr lang="en-US" altLang="ja-JP" b="1" dirty="0">
              <a:solidFill>
                <a:srgbClr val="1B529A"/>
              </a:solidFill>
            </a:endParaRPr>
          </a:p>
          <a:p>
            <a:r>
              <a:rPr lang="ja-JP" altLang="en-US" b="1">
                <a:solidFill>
                  <a:srgbClr val="1B529A"/>
                </a:solidFill>
              </a:rPr>
              <a:t>承認</a:t>
            </a:r>
            <a:r>
              <a:rPr lang="ja-JP" altLang="en-US"/>
              <a:t>することができます。</a:t>
            </a:r>
            <a:endParaRPr lang="en-US" altLang="ja-JP" dirty="0"/>
          </a:p>
          <a:p>
            <a:endParaRPr lang="ja-JP" altLang="en-US"/>
          </a:p>
          <a:p>
            <a:r>
              <a:rPr lang="en-US" altLang="ja-JP" dirty="0"/>
              <a:t>※</a:t>
            </a:r>
            <a:r>
              <a:rPr lang="ja-JP" altLang="en-US"/>
              <a:t>一括承認を利用する場合は、</a:t>
            </a:r>
          </a:p>
          <a:p>
            <a:r>
              <a:rPr lang="ja-JP" altLang="en-US"/>
              <a:t>勤怠管理 </a:t>
            </a:r>
            <a:r>
              <a:rPr lang="en-US" altLang="ja-JP" dirty="0"/>
              <a:t>&gt; </a:t>
            </a:r>
            <a:r>
              <a:rPr lang="ja-JP" altLang="en-US"/>
              <a:t>システム管理 </a:t>
            </a:r>
            <a:r>
              <a:rPr lang="en-US" altLang="ja-JP" dirty="0"/>
              <a:t>&gt; </a:t>
            </a:r>
            <a:r>
              <a:rPr lang="ja-JP" altLang="en-US"/>
              <a:t>勤怠設</a:t>
            </a:r>
            <a:endParaRPr lang="en-US" altLang="ja-JP" dirty="0"/>
          </a:p>
          <a:p>
            <a:r>
              <a:rPr lang="ja-JP" altLang="en-US"/>
              <a:t>定 </a:t>
            </a:r>
            <a:r>
              <a:rPr lang="en-US" altLang="ja-JP" dirty="0"/>
              <a:t>&gt; </a:t>
            </a:r>
            <a:r>
              <a:rPr lang="ja-JP" altLang="en-US"/>
              <a:t>日次勤怠タブ　 「一括承認」</a:t>
            </a:r>
            <a:endParaRPr lang="en-US" altLang="ja-JP" dirty="0"/>
          </a:p>
          <a:p>
            <a:r>
              <a:rPr lang="ja-JP" altLang="en-US"/>
              <a:t>を利用すると設定してください。</a:t>
            </a:r>
          </a:p>
          <a:p>
            <a:endParaRPr kumimoji="1" lang="ja-JP" altLang="en-US"/>
          </a:p>
        </p:txBody>
      </p:sp>
      <p:pic>
        <p:nvPicPr>
          <p:cNvPr id="12" name="コンテンツ プレースホルダー 11">
            <a:extLst>
              <a:ext uri="{FF2B5EF4-FFF2-40B4-BE49-F238E27FC236}">
                <a16:creationId xmlns:a16="http://schemas.microsoft.com/office/drawing/2014/main" id="{CACE9D00-6E8D-C346-9FBF-06300E582343}"/>
              </a:ext>
            </a:extLst>
          </p:cNvPr>
          <p:cNvPicPr>
            <a:picLocks noGrp="1" noChangeAspect="1"/>
          </p:cNvPicPr>
          <p:nvPr>
            <p:ph sz="quarter" idx="23"/>
          </p:nvPr>
        </p:nvPicPr>
        <p:blipFill>
          <a:blip r:embed="rId3"/>
          <a:stretch>
            <a:fillRect/>
          </a:stretch>
        </p:blipFill>
        <p:spPr>
          <a:xfrm>
            <a:off x="188913" y="4256433"/>
            <a:ext cx="4103687" cy="2550422"/>
          </a:xfrm>
          <a:prstGeom prst="rect">
            <a:avLst/>
          </a:prstGeom>
        </p:spPr>
      </p:pic>
      <p:pic>
        <p:nvPicPr>
          <p:cNvPr id="14" name="コンテンツ プレースホルダー 13">
            <a:extLst>
              <a:ext uri="{FF2B5EF4-FFF2-40B4-BE49-F238E27FC236}">
                <a16:creationId xmlns:a16="http://schemas.microsoft.com/office/drawing/2014/main" id="{AE780FBA-C9E4-E840-B61D-D016B7934404}"/>
              </a:ext>
            </a:extLst>
          </p:cNvPr>
          <p:cNvPicPr>
            <a:picLocks noGrp="1" noChangeAspect="1"/>
          </p:cNvPicPr>
          <p:nvPr>
            <p:ph sz="quarter" idx="24"/>
          </p:nvPr>
        </p:nvPicPr>
        <p:blipFill>
          <a:blip r:embed="rId4"/>
          <a:stretch>
            <a:fillRect/>
          </a:stretch>
        </p:blipFill>
        <p:spPr>
          <a:xfrm>
            <a:off x="187325" y="7030981"/>
            <a:ext cx="4103688" cy="2554401"/>
          </a:xfrm>
          <a:prstGeom prst="rect">
            <a:avLst/>
          </a:prstGeom>
        </p:spPr>
      </p:pic>
      <p:pic>
        <p:nvPicPr>
          <p:cNvPr id="10" name="コンテンツ プレースホルダー 7">
            <a:extLst>
              <a:ext uri="{FF2B5EF4-FFF2-40B4-BE49-F238E27FC236}">
                <a16:creationId xmlns:a16="http://schemas.microsoft.com/office/drawing/2014/main" id="{DB066694-BA17-A147-AF24-8B0373BC481C}"/>
              </a:ext>
            </a:extLst>
          </p:cNvPr>
          <p:cNvPicPr>
            <a:picLocks noGrp="1" noChangeAspect="1"/>
          </p:cNvPicPr>
          <p:nvPr>
            <p:ph sz="quarter" idx="22"/>
          </p:nvPr>
        </p:nvPicPr>
        <p:blipFill>
          <a:blip r:embed="rId5"/>
          <a:stretch>
            <a:fillRect/>
          </a:stretch>
        </p:blipFill>
        <p:spPr>
          <a:xfrm>
            <a:off x="188913" y="1913008"/>
            <a:ext cx="4103687" cy="1668321"/>
          </a:xfrm>
          <a:prstGeom prst="rect">
            <a:avLst/>
          </a:prstGeom>
        </p:spPr>
      </p:pic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8772DE20-51CD-394D-B303-9C0777FE069C}"/>
              </a:ext>
            </a:extLst>
          </p:cNvPr>
          <p:cNvSpPr/>
          <p:nvPr/>
        </p:nvSpPr>
        <p:spPr>
          <a:xfrm>
            <a:off x="513708" y="2955533"/>
            <a:ext cx="349321" cy="127364"/>
          </a:xfrm>
          <a:prstGeom prst="rect">
            <a:avLst/>
          </a:prstGeom>
          <a:noFill/>
          <a:ln>
            <a:solidFill>
              <a:srgbClr val="38B6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AB9AC1C6-DC23-554C-9E9D-A32508BE2B0D}"/>
              </a:ext>
            </a:extLst>
          </p:cNvPr>
          <p:cNvSpPr/>
          <p:nvPr/>
        </p:nvSpPr>
        <p:spPr>
          <a:xfrm>
            <a:off x="3971924" y="4889317"/>
            <a:ext cx="298625" cy="1916295"/>
          </a:xfrm>
          <a:prstGeom prst="rect">
            <a:avLst/>
          </a:prstGeom>
          <a:noFill/>
          <a:ln>
            <a:solidFill>
              <a:srgbClr val="38B6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C7579EA3-D108-4B4F-A23F-EEED9DA4BE10}"/>
              </a:ext>
            </a:extLst>
          </p:cNvPr>
          <p:cNvSpPr/>
          <p:nvPr/>
        </p:nvSpPr>
        <p:spPr>
          <a:xfrm>
            <a:off x="3604327" y="7455539"/>
            <a:ext cx="372007" cy="199295"/>
          </a:xfrm>
          <a:prstGeom prst="rect">
            <a:avLst/>
          </a:prstGeom>
          <a:noFill/>
          <a:ln>
            <a:solidFill>
              <a:srgbClr val="38B6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506036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CC282C6E-4F94-1645-B9F2-EA12BF98DD1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ja-JP" altLang="en-US"/>
              <a:t>日次勤怠の申請・承認が完了したあとに社員が月締申請を行うと、承認者は月締確定処理（月締承認）ができるようになります。</a:t>
            </a:r>
          </a:p>
          <a:p>
            <a:endParaRPr kumimoji="1" lang="ja-JP" altLang="en-US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EB396DA9-0548-E242-A3B9-F57027690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2-2. </a:t>
            </a:r>
            <a:r>
              <a:rPr lang="en-US" altLang="ja-JP" dirty="0">
                <a:latin typeface="+mn-ea"/>
              </a:rPr>
              <a:t>【</a:t>
            </a:r>
            <a:r>
              <a:rPr lang="ja-JP" altLang="en-US"/>
              <a:t>月次勤怠</a:t>
            </a:r>
            <a:r>
              <a:rPr lang="en-US" altLang="ja-JP" dirty="0"/>
              <a:t>】</a:t>
            </a:r>
            <a:r>
              <a:rPr lang="ja-JP" altLang="en-US"/>
              <a:t>月締確定処理を行う（</a:t>
            </a:r>
            <a:r>
              <a:rPr lang="en-US" altLang="ja-JP" dirty="0"/>
              <a:t>1/2</a:t>
            </a:r>
            <a:r>
              <a:rPr lang="ja-JP" altLang="en-US"/>
              <a:t>）</a:t>
            </a:r>
            <a:endParaRPr kumimoji="1" lang="ja-JP" altLang="en-US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59E526EA-F908-414D-BB54-63BBBAA666F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ja-JP" altLang="en-US" b="1"/>
              <a:t>●「未申請」</a:t>
            </a:r>
            <a:endParaRPr lang="en-US" altLang="ja-JP" b="1" dirty="0"/>
          </a:p>
          <a:p>
            <a:pPr>
              <a:lnSpc>
                <a:spcPct val="150000"/>
              </a:lnSpc>
            </a:pPr>
            <a:r>
              <a:rPr lang="ja-JP" altLang="en-US"/>
              <a:t>申請されていない、あるいは差し戻しの状態の日次勤怠の総数</a:t>
            </a:r>
          </a:p>
          <a:p>
            <a:pPr>
              <a:lnSpc>
                <a:spcPct val="150000"/>
              </a:lnSpc>
            </a:pPr>
            <a:r>
              <a:rPr lang="ja-JP" altLang="en-US" b="1"/>
              <a:t>●「承認待ち」</a:t>
            </a:r>
            <a:endParaRPr lang="en-US" altLang="ja-JP" b="1" dirty="0"/>
          </a:p>
          <a:p>
            <a:pPr>
              <a:lnSpc>
                <a:spcPct val="150000"/>
              </a:lnSpc>
            </a:pPr>
            <a:r>
              <a:rPr lang="ja-JP" altLang="en-US"/>
              <a:t>申請・再申請された状態の（承認されていない）日次勤怠の総数</a:t>
            </a:r>
            <a:endParaRPr lang="en-US" altLang="ja-JP" dirty="0"/>
          </a:p>
          <a:p>
            <a:pPr>
              <a:lnSpc>
                <a:spcPct val="150000"/>
              </a:lnSpc>
            </a:pPr>
            <a:r>
              <a:rPr lang="ja-JP" altLang="en-US" b="1"/>
              <a:t>●「承認済み」</a:t>
            </a:r>
            <a:endParaRPr lang="en-US" altLang="ja-JP" b="1" dirty="0"/>
          </a:p>
          <a:p>
            <a:r>
              <a:rPr lang="ja-JP" altLang="en-US"/>
              <a:t>承認された日次勤怠の総数</a:t>
            </a:r>
            <a:endParaRPr lang="en-US" altLang="ja-JP" dirty="0"/>
          </a:p>
          <a:p>
            <a:endParaRPr lang="en-US" altLang="ja-JP" dirty="0"/>
          </a:p>
          <a:p>
            <a:r>
              <a:rPr lang="en-US" altLang="ja-JP" dirty="0"/>
              <a:t>※</a:t>
            </a:r>
            <a:r>
              <a:rPr lang="ja-JP" altLang="en-US"/>
              <a:t>１ヶ月の日次勤怠申請が全て承認</a:t>
            </a:r>
            <a:endParaRPr lang="en-US" altLang="ja-JP" dirty="0"/>
          </a:p>
          <a:p>
            <a:r>
              <a:rPr lang="ja-JP" altLang="en-US"/>
              <a:t>　された状態で月締確定を行います</a:t>
            </a:r>
            <a:endParaRPr lang="en-US" altLang="ja-JP" dirty="0"/>
          </a:p>
        </p:txBody>
      </p:sp>
      <p:pic>
        <p:nvPicPr>
          <p:cNvPr id="10" name="コンテンツ プレースホルダー 12">
            <a:extLst>
              <a:ext uri="{FF2B5EF4-FFF2-40B4-BE49-F238E27FC236}">
                <a16:creationId xmlns:a16="http://schemas.microsoft.com/office/drawing/2014/main" id="{4D6DA27E-2BB9-724E-8FE7-7E1C6C1758E0}"/>
              </a:ext>
            </a:extLst>
          </p:cNvPr>
          <p:cNvPicPr>
            <a:picLocks noGrp="1" noChangeAspect="1"/>
          </p:cNvPicPr>
          <p:nvPr>
            <p:ph sz="quarter" idx="22"/>
          </p:nvPr>
        </p:nvPicPr>
        <p:blipFill>
          <a:blip r:embed="rId3"/>
          <a:stretch>
            <a:fillRect/>
          </a:stretch>
        </p:blipFill>
        <p:spPr>
          <a:xfrm>
            <a:off x="188913" y="1730407"/>
            <a:ext cx="4103687" cy="2033523"/>
          </a:xfrm>
          <a:prstGeom prst="rect">
            <a:avLst/>
          </a:prstGeom>
        </p:spPr>
      </p:pic>
      <p:pic>
        <p:nvPicPr>
          <p:cNvPr id="11" name="コンテンツ プレースホルダー 17">
            <a:extLst>
              <a:ext uri="{FF2B5EF4-FFF2-40B4-BE49-F238E27FC236}">
                <a16:creationId xmlns:a16="http://schemas.microsoft.com/office/drawing/2014/main" id="{87EA1E56-DDB1-6444-AEC3-8D47EBFC42D5}"/>
              </a:ext>
            </a:extLst>
          </p:cNvPr>
          <p:cNvPicPr>
            <a:picLocks noGrp="1" noChangeAspect="1"/>
          </p:cNvPicPr>
          <p:nvPr>
            <p:ph sz="quarter" idx="23"/>
          </p:nvPr>
        </p:nvPicPr>
        <p:blipFill>
          <a:blip r:embed="rId4"/>
          <a:stretch>
            <a:fillRect/>
          </a:stretch>
        </p:blipFill>
        <p:spPr>
          <a:xfrm>
            <a:off x="188913" y="4485360"/>
            <a:ext cx="4103687" cy="2092567"/>
          </a:xfrm>
          <a:prstGeom prst="rect">
            <a:avLst/>
          </a:prstGeom>
        </p:spPr>
      </p:pic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2E5DF765-852D-7F42-BB7E-A83EC089EE60}"/>
              </a:ext>
            </a:extLst>
          </p:cNvPr>
          <p:cNvSpPr/>
          <p:nvPr/>
        </p:nvSpPr>
        <p:spPr>
          <a:xfrm>
            <a:off x="167225" y="1899960"/>
            <a:ext cx="864588" cy="252616"/>
          </a:xfrm>
          <a:prstGeom prst="rect">
            <a:avLst/>
          </a:prstGeom>
          <a:noFill/>
          <a:ln>
            <a:solidFill>
              <a:srgbClr val="38B6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CB0BE493-0D3E-8C46-ACA6-4ECF15FF503A}"/>
              </a:ext>
            </a:extLst>
          </p:cNvPr>
          <p:cNvSpPr/>
          <p:nvPr/>
        </p:nvSpPr>
        <p:spPr>
          <a:xfrm>
            <a:off x="2048801" y="1700712"/>
            <a:ext cx="310138" cy="241349"/>
          </a:xfrm>
          <a:prstGeom prst="rect">
            <a:avLst/>
          </a:prstGeom>
          <a:noFill/>
          <a:ln>
            <a:solidFill>
              <a:srgbClr val="38B6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A5CC448F-005C-DE45-8671-93770F677941}"/>
              </a:ext>
            </a:extLst>
          </p:cNvPr>
          <p:cNvSpPr/>
          <p:nvPr/>
        </p:nvSpPr>
        <p:spPr>
          <a:xfrm>
            <a:off x="411662" y="3278725"/>
            <a:ext cx="907114" cy="262298"/>
          </a:xfrm>
          <a:prstGeom prst="rect">
            <a:avLst/>
          </a:prstGeom>
          <a:noFill/>
          <a:ln>
            <a:solidFill>
              <a:srgbClr val="38B6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AF9FBAD1-A3E9-F74E-9E0D-946E983EFED5}"/>
              </a:ext>
            </a:extLst>
          </p:cNvPr>
          <p:cNvSpPr/>
          <p:nvPr/>
        </p:nvSpPr>
        <p:spPr>
          <a:xfrm>
            <a:off x="251507" y="4993314"/>
            <a:ext cx="430282" cy="196307"/>
          </a:xfrm>
          <a:prstGeom prst="rect">
            <a:avLst/>
          </a:prstGeom>
          <a:noFill/>
          <a:ln>
            <a:solidFill>
              <a:srgbClr val="38B6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CEC82F1F-DB69-E94F-8C86-D232F2D4ED99}"/>
              </a:ext>
            </a:extLst>
          </p:cNvPr>
          <p:cNvSpPr/>
          <p:nvPr/>
        </p:nvSpPr>
        <p:spPr>
          <a:xfrm>
            <a:off x="1844824" y="4990989"/>
            <a:ext cx="2405206" cy="198538"/>
          </a:xfrm>
          <a:prstGeom prst="rect">
            <a:avLst/>
          </a:prstGeom>
          <a:noFill/>
          <a:ln>
            <a:solidFill>
              <a:srgbClr val="38B6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7" name="テキスト プレースホルダー 3">
            <a:extLst>
              <a:ext uri="{FF2B5EF4-FFF2-40B4-BE49-F238E27FC236}">
                <a16:creationId xmlns:a16="http://schemas.microsoft.com/office/drawing/2014/main" id="{5C002E0A-E396-FF4E-9DAC-6568FCDCC56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437112" y="1456008"/>
            <a:ext cx="2267071" cy="2583300"/>
          </a:xfrm>
        </p:spPr>
        <p:txBody>
          <a:bodyPr/>
          <a:lstStyle/>
          <a:p>
            <a:r>
              <a:rPr lang="ja-JP" altLang="en-US"/>
              <a:t>左上部メニューを「勤怠」に</a:t>
            </a:r>
          </a:p>
          <a:p>
            <a:r>
              <a:rPr lang="ja-JP" altLang="en-US"/>
              <a:t>切り替えます。</a:t>
            </a:r>
          </a:p>
          <a:p>
            <a:endParaRPr lang="ja-JP" altLang="en-US"/>
          </a:p>
          <a:p>
            <a:r>
              <a:rPr lang="ja-JP" altLang="en-US"/>
              <a:t>次に上部メニューより</a:t>
            </a:r>
          </a:p>
          <a:p>
            <a:r>
              <a:rPr lang="ja-JP" altLang="en-US"/>
              <a:t>「レポート」を押下し、</a:t>
            </a:r>
            <a:endParaRPr lang="en-US" altLang="ja-JP" dirty="0"/>
          </a:p>
          <a:p>
            <a:r>
              <a:rPr lang="ja-JP" altLang="en-US"/>
              <a:t>「月締状況レポート」を押下します。</a:t>
            </a:r>
          </a:p>
          <a:p>
            <a:endParaRPr lang="ja-JP" altLang="en-US"/>
          </a:p>
          <a:p>
            <a:endParaRPr kumimoji="1" lang="ja-JP" altLang="en-US"/>
          </a:p>
        </p:txBody>
      </p:sp>
      <p:sp>
        <p:nvSpPr>
          <p:cNvPr id="18" name="テキスト プレースホルダー 4">
            <a:extLst>
              <a:ext uri="{FF2B5EF4-FFF2-40B4-BE49-F238E27FC236}">
                <a16:creationId xmlns:a16="http://schemas.microsoft.com/office/drawing/2014/main" id="{8B3E395C-F166-3746-8910-16A8D7A8325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37112" y="4236221"/>
            <a:ext cx="2267071" cy="2583300"/>
          </a:xfrm>
        </p:spPr>
        <p:txBody>
          <a:bodyPr/>
          <a:lstStyle/>
          <a:p>
            <a:r>
              <a:rPr lang="ja-JP" altLang="en-US"/>
              <a:t>月締確定処理を行うページです。</a:t>
            </a:r>
          </a:p>
          <a:p>
            <a:endParaRPr lang="ja-JP" altLang="en-US"/>
          </a:p>
          <a:p>
            <a:r>
              <a:rPr lang="ja-JP" altLang="en-US"/>
              <a:t>画面左上で選択した月度の月締確定</a:t>
            </a:r>
            <a:endParaRPr lang="en-US" altLang="ja-JP" dirty="0"/>
          </a:p>
          <a:p>
            <a:r>
              <a:rPr lang="ja-JP" altLang="en-US"/>
              <a:t>処理</a:t>
            </a:r>
            <a:r>
              <a:rPr lang="en-US" altLang="ja-JP" dirty="0"/>
              <a:t>(</a:t>
            </a:r>
            <a:r>
              <a:rPr lang="ja-JP" altLang="en-US"/>
              <a:t>月次承認</a:t>
            </a:r>
            <a:r>
              <a:rPr lang="en-US" altLang="ja-JP" dirty="0"/>
              <a:t>)</a:t>
            </a:r>
            <a:r>
              <a:rPr lang="ja-JP" altLang="en-US"/>
              <a:t>を行います。</a:t>
            </a:r>
          </a:p>
          <a:p>
            <a:endParaRPr lang="ja-JP" altLang="en-US"/>
          </a:p>
          <a:p>
            <a:r>
              <a:rPr lang="ja-JP" altLang="en-US"/>
              <a:t>部門 </a:t>
            </a:r>
            <a:r>
              <a:rPr lang="en-US" altLang="ja-JP" dirty="0"/>
              <a:t>/ </a:t>
            </a:r>
            <a:r>
              <a:rPr lang="ja-JP" altLang="en-US"/>
              <a:t>拠点 </a:t>
            </a:r>
            <a:r>
              <a:rPr lang="en-US" altLang="ja-JP" dirty="0"/>
              <a:t>/ </a:t>
            </a:r>
            <a:r>
              <a:rPr lang="ja-JP" altLang="en-US"/>
              <a:t>雇用形態 </a:t>
            </a:r>
            <a:r>
              <a:rPr lang="en-US" altLang="ja-JP" dirty="0"/>
              <a:t>/ </a:t>
            </a:r>
            <a:r>
              <a:rPr lang="ja-JP" altLang="en-US"/>
              <a:t>申請状況 </a:t>
            </a:r>
            <a:r>
              <a:rPr lang="en-US" altLang="ja-JP" dirty="0"/>
              <a:t>/ </a:t>
            </a:r>
          </a:p>
          <a:p>
            <a:r>
              <a:rPr lang="ja-JP" altLang="en-US"/>
              <a:t>月締状況 </a:t>
            </a:r>
            <a:r>
              <a:rPr lang="en-US" altLang="ja-JP" dirty="0"/>
              <a:t>/ </a:t>
            </a:r>
            <a:r>
              <a:rPr lang="ja-JP" altLang="en-US"/>
              <a:t>承認者</a:t>
            </a:r>
            <a:r>
              <a:rPr lang="en-US" altLang="ja-JP" dirty="0"/>
              <a:t> </a:t>
            </a:r>
            <a:r>
              <a:rPr lang="ja-JP" altLang="en-US"/>
              <a:t>で絞り込むこと</a:t>
            </a:r>
            <a:endParaRPr lang="en-US" altLang="ja-JP" dirty="0"/>
          </a:p>
          <a:p>
            <a:r>
              <a:rPr lang="ja-JP" altLang="en-US"/>
              <a:t>も可能です。</a:t>
            </a:r>
          </a:p>
          <a:p>
            <a:endParaRPr lang="ja-JP" altLang="en-US"/>
          </a:p>
          <a:p>
            <a:endParaRPr kumimoji="1" lang="ja-JP" altLang="en-US"/>
          </a:p>
        </p:txBody>
      </p:sp>
      <p:pic>
        <p:nvPicPr>
          <p:cNvPr id="19" name="コンテンツ プレースホルダー 17">
            <a:extLst>
              <a:ext uri="{FF2B5EF4-FFF2-40B4-BE49-F238E27FC236}">
                <a16:creationId xmlns:a16="http://schemas.microsoft.com/office/drawing/2014/main" id="{24971AD9-E07C-214F-BC4B-DE2A1281FD88}"/>
              </a:ext>
            </a:extLst>
          </p:cNvPr>
          <p:cNvPicPr>
            <a:picLocks noGrp="1" noChangeAspect="1"/>
          </p:cNvPicPr>
          <p:nvPr>
            <p:ph sz="quarter" idx="24"/>
          </p:nvPr>
        </p:nvPicPr>
        <p:blipFill>
          <a:blip r:embed="rId4"/>
          <a:stretch>
            <a:fillRect/>
          </a:stretch>
        </p:blipFill>
        <p:spPr>
          <a:xfrm>
            <a:off x="187325" y="7261898"/>
            <a:ext cx="4103688" cy="2092567"/>
          </a:xfrm>
          <a:prstGeom prst="rect">
            <a:avLst/>
          </a:prstGeom>
        </p:spPr>
      </p:pic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E91E5FD4-0692-2B4A-95F4-B106F73DB0B1}"/>
              </a:ext>
            </a:extLst>
          </p:cNvPr>
          <p:cNvSpPr/>
          <p:nvPr/>
        </p:nvSpPr>
        <p:spPr>
          <a:xfrm>
            <a:off x="1579426" y="8166226"/>
            <a:ext cx="1485172" cy="1186004"/>
          </a:xfrm>
          <a:prstGeom prst="rect">
            <a:avLst/>
          </a:prstGeom>
          <a:noFill/>
          <a:ln>
            <a:solidFill>
              <a:srgbClr val="38B6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767160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45A5C35E-3546-5F49-95A9-4F240DAE7B4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ja-JP" altLang="en-US"/>
              <a:t>日次勤怠の申請・承認が完了したあとに社員が月締申請を行うと、承認者は月締確定処置（月締承認）ができるようになります。</a:t>
            </a:r>
          </a:p>
          <a:p>
            <a:endParaRPr kumimoji="1" lang="ja-JP" altLang="en-US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18DEDA53-9BDD-CF46-88B0-4C02750D9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2-2. </a:t>
            </a:r>
            <a:r>
              <a:rPr lang="en-US" altLang="ja-JP" dirty="0">
                <a:latin typeface="+mn-ea"/>
              </a:rPr>
              <a:t>【</a:t>
            </a:r>
            <a:r>
              <a:rPr lang="ja-JP" altLang="en-US"/>
              <a:t>月次勤怠</a:t>
            </a:r>
            <a:r>
              <a:rPr lang="en-US" altLang="ja-JP" dirty="0"/>
              <a:t>】</a:t>
            </a:r>
            <a:r>
              <a:rPr lang="ja-JP" altLang="en-US"/>
              <a:t>月締確定処理を行う（</a:t>
            </a:r>
            <a:r>
              <a:rPr lang="en-US" altLang="ja-JP" dirty="0"/>
              <a:t>2/2</a:t>
            </a:r>
            <a:r>
              <a:rPr lang="ja-JP" altLang="en-US"/>
              <a:t>）</a:t>
            </a:r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CAB6E8F-5D11-EB4E-B2CD-3BD2155EDCC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ja-JP" altLang="en-US"/>
              <a:t>日次勤怠を承認し、勤怠に誤りがな</a:t>
            </a:r>
            <a:endParaRPr lang="en-US" altLang="ja-JP" dirty="0"/>
          </a:p>
          <a:p>
            <a:r>
              <a:rPr lang="ja-JP" altLang="en-US"/>
              <a:t>いことを確認したのち、月締確定処理を行います。</a:t>
            </a:r>
            <a:endParaRPr lang="en-US" altLang="ja-JP" dirty="0"/>
          </a:p>
          <a:p>
            <a:r>
              <a:rPr lang="ja-JP" altLang="en-US"/>
              <a:t>「月締状況」列に表示される</a:t>
            </a:r>
            <a:endParaRPr lang="en-US" altLang="ja-JP" dirty="0"/>
          </a:p>
          <a:p>
            <a:r>
              <a:rPr lang="ja-JP" altLang="en-US" b="1">
                <a:solidFill>
                  <a:srgbClr val="1B529A"/>
                </a:solidFill>
              </a:rPr>
              <a:t>「月締確定」という白いボタン</a:t>
            </a:r>
            <a:r>
              <a:rPr lang="ja-JP" altLang="en-US"/>
              <a:t>を</a:t>
            </a:r>
            <a:endParaRPr lang="en-US" altLang="ja-JP" dirty="0"/>
          </a:p>
          <a:p>
            <a:r>
              <a:rPr lang="ja-JP" altLang="en-US"/>
              <a:t>クリックして月締確定処理は完了と</a:t>
            </a:r>
            <a:endParaRPr lang="en-US" altLang="ja-JP" dirty="0"/>
          </a:p>
          <a:p>
            <a:r>
              <a:rPr lang="ja-JP" altLang="en-US"/>
              <a:t>なります。</a:t>
            </a:r>
            <a:endParaRPr lang="en-US" altLang="ja-JP" dirty="0"/>
          </a:p>
          <a:p>
            <a:endParaRPr lang="en-US" altLang="ja-JP" dirty="0"/>
          </a:p>
          <a:p>
            <a:r>
              <a:rPr lang="en-US" altLang="ja-JP" dirty="0"/>
              <a:t>※</a:t>
            </a:r>
            <a:r>
              <a:rPr lang="ja-JP" altLang="en-US"/>
              <a:t>月締確定処理が完了すると「月締確定」状態になり、月締確定を行った承認者の苗字が表示されます。</a:t>
            </a:r>
          </a:p>
          <a:p>
            <a:endParaRPr kumimoji="1" lang="ja-JP" altLang="en-US"/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D40D288B-B859-104B-818D-C46BF77B4DF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37112" y="4236220"/>
            <a:ext cx="2267071" cy="5109268"/>
          </a:xfrm>
        </p:spPr>
        <p:txBody>
          <a:bodyPr>
            <a:normAutofit/>
          </a:bodyPr>
          <a:lstStyle/>
          <a:p>
            <a:r>
              <a:rPr lang="en-US" altLang="ja-JP" b="1" dirty="0"/>
              <a:t>①</a:t>
            </a:r>
            <a:r>
              <a:rPr lang="ja-JP" altLang="en-US" b="1"/>
              <a:t>要承認</a:t>
            </a:r>
            <a:endParaRPr lang="en-US" altLang="ja-JP" b="1" dirty="0"/>
          </a:p>
          <a:p>
            <a:r>
              <a:rPr lang="ja-JP" altLang="en-US"/>
              <a:t>日次勤怠が未承認の日がある</a:t>
            </a:r>
            <a:endParaRPr lang="en-US" altLang="ja-JP" dirty="0"/>
          </a:p>
          <a:p>
            <a:endParaRPr lang="en-US" altLang="ja-JP" dirty="0"/>
          </a:p>
          <a:p>
            <a:r>
              <a:rPr lang="en-US" altLang="ja-JP" b="1" dirty="0"/>
              <a:t>②</a:t>
            </a:r>
            <a:r>
              <a:rPr lang="ja-JP" altLang="en-US" b="1"/>
              <a:t>未申請</a:t>
            </a:r>
          </a:p>
          <a:p>
            <a:r>
              <a:rPr lang="ja-JP" altLang="en-US"/>
              <a:t>日次勤怠の申請・承認は完了しているが、月締申請がされていない</a:t>
            </a:r>
          </a:p>
          <a:p>
            <a:endParaRPr lang="en-US" altLang="ja-JP" dirty="0"/>
          </a:p>
          <a:p>
            <a:r>
              <a:rPr lang="en-US" altLang="ja-JP" b="1" dirty="0"/>
              <a:t>③</a:t>
            </a:r>
            <a:r>
              <a:rPr lang="ja-JP" altLang="en-US" b="1"/>
              <a:t>白い月締確定ボタン</a:t>
            </a:r>
            <a:endParaRPr lang="en-US" altLang="ja-JP" b="1" dirty="0"/>
          </a:p>
          <a:p>
            <a:r>
              <a:rPr lang="ja-JP" altLang="en-US"/>
              <a:t>日次勤怠の申請・承認が完了しており、月締申請もされている（月締確定が可能）</a:t>
            </a:r>
            <a:endParaRPr lang="en-US" altLang="ja-JP" dirty="0"/>
          </a:p>
          <a:p>
            <a:endParaRPr lang="en-US" altLang="ja-JP" dirty="0"/>
          </a:p>
          <a:p>
            <a:r>
              <a:rPr lang="en-US" altLang="ja-JP" b="1" dirty="0"/>
              <a:t>⑤</a:t>
            </a:r>
            <a:r>
              <a:rPr lang="ja-JP" altLang="en-US" b="1"/>
              <a:t>グレーの月締解除ボタン</a:t>
            </a:r>
            <a:endParaRPr lang="en-US" altLang="ja-JP" b="1" dirty="0"/>
          </a:p>
          <a:p>
            <a:r>
              <a:rPr lang="ja-JP" altLang="en-US"/>
              <a:t>月締確定まで完了している状態。</a:t>
            </a:r>
            <a:endParaRPr lang="en-US" altLang="ja-JP" dirty="0"/>
          </a:p>
          <a:p>
            <a:r>
              <a:rPr lang="en-US" altLang="ja-JP" dirty="0"/>
              <a:t>※</a:t>
            </a:r>
            <a:r>
              <a:rPr lang="ja-JP" altLang="en-US"/>
              <a:t>システム管理者権限のアカウント</a:t>
            </a:r>
            <a:endParaRPr lang="en-US" altLang="ja-JP" dirty="0"/>
          </a:p>
          <a:p>
            <a:r>
              <a:rPr lang="ja-JP" altLang="en-US"/>
              <a:t>　であれば月締確定を解除できる</a:t>
            </a:r>
            <a:endParaRPr lang="en-US" altLang="ja-JP" dirty="0"/>
          </a:p>
          <a:p>
            <a:endParaRPr lang="en-US" altLang="ja-JP" dirty="0"/>
          </a:p>
          <a:p>
            <a:r>
              <a:rPr lang="en-US" altLang="ja-JP" b="1" dirty="0"/>
              <a:t>④</a:t>
            </a:r>
            <a:r>
              <a:rPr lang="ja-JP" altLang="en-US" b="1"/>
              <a:t>グレーの月締確定ボタン</a:t>
            </a:r>
            <a:endParaRPr lang="en-US" altLang="ja-JP" b="1" dirty="0"/>
          </a:p>
          <a:p>
            <a:r>
              <a:rPr lang="ja-JP" altLang="en-US"/>
              <a:t>日次勤怠の申請・月締申請は完了</a:t>
            </a:r>
            <a:endParaRPr lang="en-US" altLang="ja-JP" dirty="0"/>
          </a:p>
          <a:p>
            <a:r>
              <a:rPr lang="ja-JP" altLang="en-US"/>
              <a:t>しているが、日次勤怠が未承認の日</a:t>
            </a:r>
            <a:endParaRPr lang="en-US" altLang="ja-JP" dirty="0"/>
          </a:p>
          <a:p>
            <a:r>
              <a:rPr lang="ja-JP" altLang="en-US"/>
              <a:t>があるため月締確定ができない</a:t>
            </a:r>
            <a:endParaRPr lang="en-US" altLang="ja-JP" dirty="0"/>
          </a:p>
          <a:p>
            <a:endParaRPr lang="en-US" altLang="ja-JP" dirty="0"/>
          </a:p>
        </p:txBody>
      </p:sp>
      <p:pic>
        <p:nvPicPr>
          <p:cNvPr id="8" name="コンテンツ プレースホルダー 9">
            <a:extLst>
              <a:ext uri="{FF2B5EF4-FFF2-40B4-BE49-F238E27FC236}">
                <a16:creationId xmlns:a16="http://schemas.microsoft.com/office/drawing/2014/main" id="{C9BE6AB4-E7E7-934B-91A2-35DB20736F51}"/>
              </a:ext>
            </a:extLst>
          </p:cNvPr>
          <p:cNvPicPr>
            <a:picLocks noGrp="1" noChangeAspect="1"/>
          </p:cNvPicPr>
          <p:nvPr>
            <p:ph sz="quarter" idx="22"/>
          </p:nvPr>
        </p:nvPicPr>
        <p:blipFill>
          <a:blip r:embed="rId3"/>
          <a:stretch>
            <a:fillRect/>
          </a:stretch>
        </p:blipFill>
        <p:spPr>
          <a:xfrm>
            <a:off x="188913" y="1817763"/>
            <a:ext cx="4103687" cy="1858812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560C4D5D-61AE-9942-92D3-587E514E78CB}"/>
              </a:ext>
            </a:extLst>
          </p:cNvPr>
          <p:cNvSpPr/>
          <p:nvPr/>
        </p:nvSpPr>
        <p:spPr>
          <a:xfrm>
            <a:off x="3051174" y="2670175"/>
            <a:ext cx="669925" cy="234950"/>
          </a:xfrm>
          <a:prstGeom prst="rect">
            <a:avLst/>
          </a:prstGeom>
          <a:noFill/>
          <a:ln>
            <a:solidFill>
              <a:srgbClr val="38B6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pic>
        <p:nvPicPr>
          <p:cNvPr id="19" name="コンテンツ プレースホルダー 9">
            <a:extLst>
              <a:ext uri="{FF2B5EF4-FFF2-40B4-BE49-F238E27FC236}">
                <a16:creationId xmlns:a16="http://schemas.microsoft.com/office/drawing/2014/main" id="{561F5BA4-D90D-7D44-A553-2DB9863B7A7D}"/>
              </a:ext>
            </a:extLst>
          </p:cNvPr>
          <p:cNvPicPr>
            <a:picLocks noGrp="1" noChangeAspect="1"/>
          </p:cNvPicPr>
          <p:nvPr>
            <p:ph sz="quarter" idx="23"/>
          </p:nvPr>
        </p:nvPicPr>
        <p:blipFill rotWithShape="1">
          <a:blip r:embed="rId3"/>
          <a:srcRect l="66691" t="27887" r="10379" b="8097"/>
          <a:stretch/>
        </p:blipFill>
        <p:spPr>
          <a:xfrm>
            <a:off x="1230975" y="4249578"/>
            <a:ext cx="2016223" cy="2549673"/>
          </a:xfrm>
          <a:prstGeom prst="rect">
            <a:avLst/>
          </a:prstGeom>
        </p:spPr>
      </p:pic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950B1A52-B60D-4D4A-BBAB-A0B742CDED8A}"/>
              </a:ext>
            </a:extLst>
          </p:cNvPr>
          <p:cNvSpPr txBox="1"/>
          <p:nvPr/>
        </p:nvSpPr>
        <p:spPr>
          <a:xfrm>
            <a:off x="1172469" y="443822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38B685"/>
                </a:solidFill>
              </a:rPr>
              <a:t>❶</a:t>
            </a:r>
            <a:endParaRPr kumimoji="1" lang="ja-JP" altLang="en-US">
              <a:solidFill>
                <a:srgbClr val="38B685"/>
              </a:solidFill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AC0E02B0-FC23-9E4F-BB31-1CFE0ABAC8B7}"/>
              </a:ext>
            </a:extLst>
          </p:cNvPr>
          <p:cNvSpPr txBox="1"/>
          <p:nvPr/>
        </p:nvSpPr>
        <p:spPr>
          <a:xfrm>
            <a:off x="1172469" y="5062722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>
                <a:solidFill>
                  <a:srgbClr val="38B685"/>
                </a:solidFill>
              </a:rPr>
              <a:t>❸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B1952240-AD4B-0E41-8C30-4C5F450E5371}"/>
              </a:ext>
            </a:extLst>
          </p:cNvPr>
          <p:cNvSpPr txBox="1"/>
          <p:nvPr/>
        </p:nvSpPr>
        <p:spPr>
          <a:xfrm>
            <a:off x="1172469" y="5817096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>
                <a:solidFill>
                  <a:srgbClr val="38B685"/>
                </a:solidFill>
              </a:rPr>
              <a:t>❹</a:t>
            </a:r>
            <a:endParaRPr kumimoji="1" lang="ja-JP" altLang="en-US">
              <a:solidFill>
                <a:srgbClr val="38B685"/>
              </a:solidFill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432F1667-8C9C-5D45-9CAC-C2588FC9B545}"/>
              </a:ext>
            </a:extLst>
          </p:cNvPr>
          <p:cNvSpPr txBox="1"/>
          <p:nvPr/>
        </p:nvSpPr>
        <p:spPr>
          <a:xfrm>
            <a:off x="1172469" y="644686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rgbClr val="38B685"/>
                </a:solidFill>
              </a:rPr>
              <a:t>❺</a:t>
            </a:r>
            <a:endParaRPr kumimoji="1" lang="ja-JP" altLang="en-US">
              <a:solidFill>
                <a:srgbClr val="38B685"/>
              </a:solidFill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BD19B4C6-1C59-8A4D-AF24-C9C6F7DD15C5}"/>
              </a:ext>
            </a:extLst>
          </p:cNvPr>
          <p:cNvSpPr txBox="1"/>
          <p:nvPr/>
        </p:nvSpPr>
        <p:spPr>
          <a:xfrm>
            <a:off x="1172469" y="4697115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>
                <a:solidFill>
                  <a:srgbClr val="38B685"/>
                </a:solidFill>
              </a:rPr>
              <a:t>❷</a:t>
            </a:r>
            <a:endParaRPr kumimoji="1" lang="ja-JP" altLang="en-US">
              <a:solidFill>
                <a:srgbClr val="38B68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0064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1">
            <a:extLst>
              <a:ext uri="{FF2B5EF4-FFF2-40B4-BE49-F238E27FC236}">
                <a16:creationId xmlns:a16="http://schemas.microsoft.com/office/drawing/2014/main" id="{999F295A-4071-3E47-AAA0-FA0CAF68A9CC}"/>
              </a:ext>
            </a:extLst>
          </p:cNvPr>
          <p:cNvSpPr txBox="1">
            <a:spLocks/>
          </p:cNvSpPr>
          <p:nvPr/>
        </p:nvSpPr>
        <p:spPr>
          <a:xfrm>
            <a:off x="0" y="4304928"/>
            <a:ext cx="6858000" cy="648072"/>
          </a:xfrm>
          <a:prstGeom prst="rect">
            <a:avLst/>
          </a:prstGeom>
        </p:spPr>
        <p:txBody>
          <a:bodyPr>
            <a:noAutofit/>
          </a:bodyPr>
          <a:lstStyle>
            <a:lvl1pPr marL="237380" indent="-237380" algn="l" defTabSz="6330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23" indent="-197816" algn="l" defTabSz="63301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19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1266" indent="-158254" algn="l" defTabSz="6330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16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07772" indent="-158254" algn="l" defTabSz="63301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13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4278" indent="-158254" algn="l" defTabSz="633012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13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40785" indent="-158254" algn="l" defTabSz="6330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13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291" indent="-158254" algn="l" defTabSz="6330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13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73798" indent="-158254" algn="l" defTabSz="6330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13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90303" indent="-158254" algn="l" defTabSz="6330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13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altLang="ja-JP" sz="2800" b="1" dirty="0">
                <a:solidFill>
                  <a:srgbClr val="1B529A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3. </a:t>
            </a:r>
            <a:r>
              <a:rPr lang="ja-JP" altLang="en-US" sz="2800" b="1">
                <a:solidFill>
                  <a:srgbClr val="1B529A"/>
                </a:solidFill>
              </a:rPr>
              <a:t>承認方法について</a:t>
            </a:r>
            <a:endParaRPr lang="en-US" altLang="ja-JP" sz="2800" b="1" dirty="0">
              <a:solidFill>
                <a:srgbClr val="1B529A"/>
              </a:solidFill>
            </a:endParaRPr>
          </a:p>
          <a:p>
            <a:pPr marL="0" indent="0" algn="ctr">
              <a:lnSpc>
                <a:spcPct val="120000"/>
              </a:lnSpc>
              <a:buNone/>
            </a:pPr>
            <a:r>
              <a:rPr lang="ja-JP" altLang="en-US" sz="2000" b="1">
                <a:solidFill>
                  <a:srgbClr val="1B529A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（</a:t>
            </a:r>
            <a:r>
              <a:rPr lang="ja-JP" altLang="en-US" sz="2000" b="1">
                <a:solidFill>
                  <a:srgbClr val="1B529A"/>
                </a:solidFill>
              </a:rPr>
              <a:t> 「第二</a:t>
            </a:r>
            <a:r>
              <a:rPr lang="en-US" altLang="ja-JP" sz="2000" b="1" dirty="0">
                <a:solidFill>
                  <a:srgbClr val="1B529A"/>
                </a:solidFill>
              </a:rPr>
              <a:t>〜</a:t>
            </a:r>
            <a:r>
              <a:rPr lang="ja-JP" altLang="en-US" sz="2000" b="1">
                <a:solidFill>
                  <a:srgbClr val="1B529A"/>
                </a:solidFill>
              </a:rPr>
              <a:t>第四承認者」が設定されている場合</a:t>
            </a:r>
            <a:r>
              <a:rPr lang="ja-JP" altLang="en-US" sz="2000" b="1">
                <a:solidFill>
                  <a:srgbClr val="1B529A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）</a:t>
            </a:r>
            <a:endParaRPr lang="ja-JP" altLang="en-US" sz="2000" b="1" dirty="0">
              <a:solidFill>
                <a:srgbClr val="1B529A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645792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7EA515ED-72AE-E046-BEEF-CC571B1842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8640" y="706700"/>
            <a:ext cx="6515543" cy="552125"/>
          </a:xfrm>
        </p:spPr>
        <p:txBody>
          <a:bodyPr/>
          <a:lstStyle/>
          <a:p>
            <a:r>
              <a:rPr lang="ja-JP" altLang="en-US"/>
              <a:t>まず、第一承認者が日次勤怠の承認を行います。</a:t>
            </a:r>
            <a:endParaRPr lang="en-US" altLang="ja-JP" dirty="0"/>
          </a:p>
          <a:p>
            <a:r>
              <a:rPr lang="ja-JP" altLang="en-US"/>
              <a:t>毎月末に、第一</a:t>
            </a:r>
            <a:r>
              <a:rPr lang="en-US" altLang="ja-JP" dirty="0"/>
              <a:t>〜</a:t>
            </a:r>
            <a:r>
              <a:rPr lang="ja-JP" altLang="en-US"/>
              <a:t>第四承認者が月次承認を行い、最後の承認者が「月締確定」を行います。</a:t>
            </a:r>
            <a:endParaRPr lang="en-US" altLang="ja-JP" dirty="0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B99676B7-B0FA-CE4D-8CF4-90F4094E7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1400" dirty="0"/>
              <a:t>3-0.   </a:t>
            </a:r>
            <a:r>
              <a:rPr lang="ja-JP" altLang="en-US" sz="1400"/>
              <a:t>第二</a:t>
            </a:r>
            <a:r>
              <a:rPr lang="en-US" altLang="ja-JP" sz="1400" dirty="0"/>
              <a:t>〜</a:t>
            </a:r>
            <a:r>
              <a:rPr lang="ja-JP" altLang="en-US" sz="1400"/>
              <a:t>第四承認者が設定されている場合の承認機能</a:t>
            </a:r>
            <a:endParaRPr kumimoji="1" lang="ja-JP" altLang="en-US" sz="1400"/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34B8A056-AEB9-034A-B445-2AA839083A5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365104" y="1456008"/>
            <a:ext cx="2339079" cy="25833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ja-JP" altLang="en-US" b="1"/>
              <a:t>＜主な流れ（毎日）＞</a:t>
            </a:r>
            <a:endParaRPr lang="en-US" altLang="ja-JP" b="1" dirty="0"/>
          </a:p>
          <a:p>
            <a:pPr>
              <a:lnSpc>
                <a:spcPct val="150000"/>
              </a:lnSpc>
            </a:pPr>
            <a:r>
              <a:rPr lang="en-US" altLang="ja-JP" dirty="0"/>
              <a:t>① </a:t>
            </a:r>
            <a:r>
              <a:rPr lang="ja-JP" altLang="en-US"/>
              <a:t>社員が日々の勤務状況</a:t>
            </a:r>
            <a:r>
              <a:rPr lang="en-US" altLang="ja-JP" dirty="0"/>
              <a:t>(</a:t>
            </a:r>
            <a:r>
              <a:rPr lang="ja-JP" altLang="en-US"/>
              <a:t>日次勤怠</a:t>
            </a:r>
            <a:r>
              <a:rPr lang="en-US" altLang="ja-JP" dirty="0"/>
              <a:t>)</a:t>
            </a:r>
          </a:p>
          <a:p>
            <a:pPr>
              <a:lnSpc>
                <a:spcPct val="150000"/>
              </a:lnSpc>
            </a:pPr>
            <a:r>
              <a:rPr lang="ja-JP" altLang="en-US"/>
              <a:t>　を申請します。</a:t>
            </a:r>
            <a:endParaRPr lang="en-US" altLang="ja-JP" dirty="0"/>
          </a:p>
          <a:p>
            <a:pPr>
              <a:lnSpc>
                <a:spcPct val="150000"/>
              </a:lnSpc>
            </a:pPr>
            <a:r>
              <a:rPr lang="en-US" altLang="ja-JP" dirty="0"/>
              <a:t>② </a:t>
            </a:r>
            <a:r>
              <a:rPr lang="ja-JP" altLang="en-US"/>
              <a:t>第一承認者が日々の勤務状況を</a:t>
            </a:r>
            <a:endParaRPr lang="en-US" altLang="ja-JP" dirty="0"/>
          </a:p>
          <a:p>
            <a:pPr>
              <a:lnSpc>
                <a:spcPct val="150000"/>
              </a:lnSpc>
            </a:pPr>
            <a:r>
              <a:rPr lang="ja-JP" altLang="en-US"/>
              <a:t>　承認します。</a:t>
            </a:r>
            <a:endParaRPr lang="en-US" altLang="ja-JP" dirty="0"/>
          </a:p>
          <a:p>
            <a:pPr>
              <a:lnSpc>
                <a:spcPct val="150000"/>
              </a:lnSpc>
            </a:pPr>
            <a:endParaRPr lang="en-US" altLang="ja-JP" dirty="0"/>
          </a:p>
          <a:p>
            <a:pPr>
              <a:lnSpc>
                <a:spcPct val="150000"/>
              </a:lnSpc>
            </a:pPr>
            <a:r>
              <a:rPr lang="en-US" altLang="ja-JP" dirty="0"/>
              <a:t>※ </a:t>
            </a:r>
            <a:r>
              <a:rPr lang="ja-JP" altLang="en-US"/>
              <a:t>第二承認者～第四承認者は</a:t>
            </a:r>
            <a:endParaRPr lang="en-US" altLang="ja-JP" dirty="0"/>
          </a:p>
          <a:p>
            <a:pPr>
              <a:lnSpc>
                <a:spcPct val="150000"/>
              </a:lnSpc>
            </a:pPr>
            <a:r>
              <a:rPr lang="en-US" altLang="ja-JP" dirty="0"/>
              <a:t>    </a:t>
            </a:r>
            <a:r>
              <a:rPr lang="ja-JP" altLang="en-US"/>
              <a:t>日次勤怠の承認・差し戻しは</a:t>
            </a:r>
            <a:endParaRPr lang="en-US" altLang="ja-JP" dirty="0"/>
          </a:p>
          <a:p>
            <a:pPr>
              <a:lnSpc>
                <a:spcPct val="150000"/>
              </a:lnSpc>
            </a:pPr>
            <a:r>
              <a:rPr lang="en-US" altLang="ja-JP" dirty="0"/>
              <a:t>    </a:t>
            </a:r>
            <a:r>
              <a:rPr lang="ja-JP" altLang="en-US"/>
              <a:t>できません。</a:t>
            </a:r>
            <a:endParaRPr lang="en-US" altLang="ja-JP" dirty="0"/>
          </a:p>
        </p:txBody>
      </p:sp>
      <p:sp>
        <p:nvSpPr>
          <p:cNvPr id="8" name="テキスト プレースホルダー 7">
            <a:extLst>
              <a:ext uri="{FF2B5EF4-FFF2-40B4-BE49-F238E27FC236}">
                <a16:creationId xmlns:a16="http://schemas.microsoft.com/office/drawing/2014/main" id="{F86EF98E-B27B-4C42-AEDB-E5033D0D7B8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365104" y="4236221"/>
            <a:ext cx="2339079" cy="25833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ja-JP" altLang="en-US" b="1"/>
              <a:t>＜主な流れ（毎月末）＞</a:t>
            </a:r>
            <a:endParaRPr lang="en-US" altLang="ja-JP" b="1" dirty="0"/>
          </a:p>
          <a:p>
            <a:pPr>
              <a:lnSpc>
                <a:spcPct val="150000"/>
              </a:lnSpc>
            </a:pPr>
            <a:r>
              <a:rPr lang="en-US" altLang="ja-JP" dirty="0"/>
              <a:t>① </a:t>
            </a:r>
            <a:r>
              <a:rPr lang="ja-JP" altLang="en-US"/>
              <a:t>社員が月締申請を行います。</a:t>
            </a:r>
            <a:endParaRPr lang="en-US" altLang="ja-JP" dirty="0"/>
          </a:p>
          <a:p>
            <a:pPr>
              <a:lnSpc>
                <a:spcPct val="150000"/>
              </a:lnSpc>
            </a:pPr>
            <a:r>
              <a:rPr lang="en-US" altLang="ja-JP" dirty="0"/>
              <a:t>② </a:t>
            </a:r>
            <a:r>
              <a:rPr lang="ja-JP" altLang="en-US"/>
              <a:t>第一承認者が月締承認を行い、</a:t>
            </a:r>
            <a:endParaRPr lang="en-US" altLang="ja-JP" dirty="0"/>
          </a:p>
          <a:p>
            <a:pPr>
              <a:lnSpc>
                <a:spcPct val="150000"/>
              </a:lnSpc>
            </a:pPr>
            <a:r>
              <a:rPr lang="ja-JP" altLang="en-US"/>
              <a:t>　</a:t>
            </a:r>
            <a:r>
              <a:rPr lang="en-US" altLang="ja-JP" dirty="0"/>
              <a:t> </a:t>
            </a:r>
            <a:r>
              <a:rPr lang="ja-JP" altLang="en-US"/>
              <a:t>次の承認者へ申請をします。</a:t>
            </a:r>
            <a:endParaRPr lang="en-US" altLang="ja-JP" dirty="0"/>
          </a:p>
          <a:p>
            <a:pPr>
              <a:lnSpc>
                <a:spcPct val="150000"/>
              </a:lnSpc>
            </a:pPr>
            <a:r>
              <a:rPr lang="en-US" altLang="ja-JP" dirty="0"/>
              <a:t>③ </a:t>
            </a:r>
            <a:r>
              <a:rPr lang="ja-JP" altLang="en-US"/>
              <a:t>第二</a:t>
            </a:r>
            <a:r>
              <a:rPr lang="en-US" altLang="ja-JP" dirty="0"/>
              <a:t>〜</a:t>
            </a:r>
            <a:r>
              <a:rPr lang="ja-JP" altLang="en-US"/>
              <a:t>第四承認者も同様に、</a:t>
            </a:r>
            <a:endParaRPr lang="en-US" altLang="ja-JP" dirty="0"/>
          </a:p>
          <a:p>
            <a:pPr>
              <a:lnSpc>
                <a:spcPct val="150000"/>
              </a:lnSpc>
            </a:pPr>
            <a:r>
              <a:rPr lang="ja-JP" altLang="en-US"/>
              <a:t>　</a:t>
            </a:r>
            <a:r>
              <a:rPr lang="en-US" altLang="ja-JP" dirty="0"/>
              <a:t> </a:t>
            </a:r>
            <a:r>
              <a:rPr lang="ja-JP" altLang="en-US"/>
              <a:t>月締承認を行います。</a:t>
            </a:r>
            <a:endParaRPr lang="en-US" altLang="ja-JP" dirty="0"/>
          </a:p>
          <a:p>
            <a:pPr>
              <a:lnSpc>
                <a:spcPct val="150000"/>
              </a:lnSpc>
            </a:pPr>
            <a:r>
              <a:rPr lang="ja-JP" altLang="en-US"/>
              <a:t>④</a:t>
            </a:r>
            <a:r>
              <a:rPr lang="en-US" altLang="ja-JP" dirty="0"/>
              <a:t> </a:t>
            </a:r>
            <a:r>
              <a:rPr lang="ja-JP" altLang="en-US"/>
              <a:t>最後の承認者が「月締確定」を</a:t>
            </a:r>
            <a:endParaRPr lang="en-US" altLang="ja-JP" dirty="0"/>
          </a:p>
          <a:p>
            <a:pPr>
              <a:lnSpc>
                <a:spcPct val="150000"/>
              </a:lnSpc>
            </a:pPr>
            <a:r>
              <a:rPr lang="ja-JP" altLang="en-US"/>
              <a:t>　</a:t>
            </a:r>
            <a:r>
              <a:rPr lang="en-US" altLang="ja-JP" dirty="0"/>
              <a:t> </a:t>
            </a:r>
            <a:r>
              <a:rPr lang="ja-JP" altLang="en-US"/>
              <a:t>行い社員の勤怠を確定します。</a:t>
            </a:r>
            <a:endParaRPr lang="en-US" altLang="ja-JP" dirty="0"/>
          </a:p>
        </p:txBody>
      </p:sp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AD6B7A81-0E89-9D43-9607-FE87427DD8D6}"/>
              </a:ext>
            </a:extLst>
          </p:cNvPr>
          <p:cNvSpPr/>
          <p:nvPr/>
        </p:nvSpPr>
        <p:spPr>
          <a:xfrm>
            <a:off x="100284" y="1490244"/>
            <a:ext cx="4113720" cy="3908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游ゴシック" panose="020B0400000000000000" pitchFamily="50" charset="-128"/>
              </a:rPr>
              <a:t>毎日</a:t>
            </a:r>
            <a:endParaRPr kumimoji="1" lang="en-US" altLang="ja-JP" sz="14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游ゴシック" panose="020B0400000000000000" pitchFamily="50" charset="-128"/>
            </a:endParaRPr>
          </a:p>
        </p:txBody>
      </p:sp>
      <p:sp>
        <p:nvSpPr>
          <p:cNvPr id="54" name="正方形/長方形 53">
            <a:extLst>
              <a:ext uri="{FF2B5EF4-FFF2-40B4-BE49-F238E27FC236}">
                <a16:creationId xmlns:a16="http://schemas.microsoft.com/office/drawing/2014/main" id="{FF59F442-61DE-4D40-80F0-19CD40A1A936}"/>
              </a:ext>
            </a:extLst>
          </p:cNvPr>
          <p:cNvSpPr/>
          <p:nvPr/>
        </p:nvSpPr>
        <p:spPr>
          <a:xfrm>
            <a:off x="100284" y="4371357"/>
            <a:ext cx="4113720" cy="3908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游ゴシック" panose="020B0400000000000000" pitchFamily="50" charset="-128"/>
              </a:rPr>
              <a:t>毎月末</a:t>
            </a:r>
            <a:endParaRPr kumimoji="1" lang="en-US" altLang="ja-JP" sz="14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游ゴシック" panose="020B0400000000000000" pitchFamily="50" charset="-128"/>
            </a:endParaRPr>
          </a:p>
        </p:txBody>
      </p:sp>
      <p:pic>
        <p:nvPicPr>
          <p:cNvPr id="48" name="図 47">
            <a:extLst>
              <a:ext uri="{FF2B5EF4-FFF2-40B4-BE49-F238E27FC236}">
                <a16:creationId xmlns:a16="http://schemas.microsoft.com/office/drawing/2014/main" id="{67C42E98-F653-464D-9AF4-03B69856CB9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5693" y="5524472"/>
            <a:ext cx="760363" cy="764184"/>
          </a:xfrm>
          <a:prstGeom prst="rect">
            <a:avLst/>
          </a:prstGeom>
        </p:spPr>
      </p:pic>
      <p:pic>
        <p:nvPicPr>
          <p:cNvPr id="49" name="図 48">
            <a:extLst>
              <a:ext uri="{FF2B5EF4-FFF2-40B4-BE49-F238E27FC236}">
                <a16:creationId xmlns:a16="http://schemas.microsoft.com/office/drawing/2014/main" id="{DFBA7F4A-57B1-CA4D-A138-7CED6F6A297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344" y="5584702"/>
            <a:ext cx="423344" cy="614814"/>
          </a:xfrm>
          <a:prstGeom prst="rect">
            <a:avLst/>
          </a:prstGeom>
        </p:spPr>
      </p:pic>
      <p:sp>
        <p:nvSpPr>
          <p:cNvPr id="50" name="テキスト プレースホルダー 2">
            <a:extLst>
              <a:ext uri="{FF2B5EF4-FFF2-40B4-BE49-F238E27FC236}">
                <a16:creationId xmlns:a16="http://schemas.microsoft.com/office/drawing/2014/main" id="{C5F30308-C2A9-3C45-B653-75A6771B738A}"/>
              </a:ext>
            </a:extLst>
          </p:cNvPr>
          <p:cNvSpPr txBox="1">
            <a:spLocks/>
          </p:cNvSpPr>
          <p:nvPr/>
        </p:nvSpPr>
        <p:spPr>
          <a:xfrm>
            <a:off x="137541" y="6262812"/>
            <a:ext cx="480605" cy="27205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800" b="1">
                <a:latin typeface="+mj-ea"/>
                <a:ea typeface="+mj-ea"/>
              </a:rPr>
              <a:t>社員</a:t>
            </a:r>
            <a:endParaRPr lang="en-US" altLang="ja-JP" sz="800" b="1" dirty="0">
              <a:latin typeface="+mj-ea"/>
              <a:ea typeface="+mj-ea"/>
            </a:endParaRPr>
          </a:p>
        </p:txBody>
      </p:sp>
      <p:sp>
        <p:nvSpPr>
          <p:cNvPr id="52" name="テキスト プレースホルダー 2">
            <a:extLst>
              <a:ext uri="{FF2B5EF4-FFF2-40B4-BE49-F238E27FC236}">
                <a16:creationId xmlns:a16="http://schemas.microsoft.com/office/drawing/2014/main" id="{01A6BF46-D356-8844-9982-D3321C24B81D}"/>
              </a:ext>
            </a:extLst>
          </p:cNvPr>
          <p:cNvSpPr txBox="1">
            <a:spLocks/>
          </p:cNvSpPr>
          <p:nvPr/>
        </p:nvSpPr>
        <p:spPr>
          <a:xfrm>
            <a:off x="1798988" y="6262812"/>
            <a:ext cx="693908" cy="27205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800" b="1">
                <a:latin typeface="+mj-ea"/>
                <a:ea typeface="+mj-ea"/>
              </a:rPr>
              <a:t>第一承認者</a:t>
            </a:r>
            <a:endParaRPr lang="en-US" altLang="ja-JP" sz="800" b="1" dirty="0">
              <a:latin typeface="+mj-ea"/>
              <a:ea typeface="+mj-ea"/>
            </a:endParaRPr>
          </a:p>
        </p:txBody>
      </p:sp>
      <p:grpSp>
        <p:nvGrpSpPr>
          <p:cNvPr id="129" name="グループ化 128">
            <a:extLst>
              <a:ext uri="{FF2B5EF4-FFF2-40B4-BE49-F238E27FC236}">
                <a16:creationId xmlns:a16="http://schemas.microsoft.com/office/drawing/2014/main" id="{DA9E60FC-51F6-504D-91D6-CFE4DEF99999}"/>
              </a:ext>
            </a:extLst>
          </p:cNvPr>
          <p:cNvGrpSpPr/>
          <p:nvPr/>
        </p:nvGrpSpPr>
        <p:grpSpPr>
          <a:xfrm>
            <a:off x="801044" y="5807206"/>
            <a:ext cx="837615" cy="288032"/>
            <a:chOff x="755881" y="5651328"/>
            <a:chExt cx="837615" cy="288032"/>
          </a:xfrm>
        </p:grpSpPr>
        <p:cxnSp>
          <p:nvCxnSpPr>
            <p:cNvPr id="51" name="直線矢印コネクタ 50">
              <a:extLst>
                <a:ext uri="{FF2B5EF4-FFF2-40B4-BE49-F238E27FC236}">
                  <a16:creationId xmlns:a16="http://schemas.microsoft.com/office/drawing/2014/main" id="{157DF7CE-4B9E-A242-BE20-E994D77B6851}"/>
                </a:ext>
              </a:extLst>
            </p:cNvPr>
            <p:cNvCxnSpPr>
              <a:cxnSpLocks/>
            </p:cNvCxnSpPr>
            <p:nvPr/>
          </p:nvCxnSpPr>
          <p:spPr>
            <a:xfrm>
              <a:off x="804004" y="5798384"/>
              <a:ext cx="789492" cy="6652"/>
            </a:xfrm>
            <a:prstGeom prst="straightConnector1">
              <a:avLst/>
            </a:prstGeom>
            <a:ln w="63500" cap="flat">
              <a:solidFill>
                <a:srgbClr val="1B529A"/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3" name="グループ化 52">
              <a:extLst>
                <a:ext uri="{FF2B5EF4-FFF2-40B4-BE49-F238E27FC236}">
                  <a16:creationId xmlns:a16="http://schemas.microsoft.com/office/drawing/2014/main" id="{69504A23-9380-654E-96D5-C863C86159AE}"/>
                </a:ext>
              </a:extLst>
            </p:cNvPr>
            <p:cNvGrpSpPr/>
            <p:nvPr/>
          </p:nvGrpSpPr>
          <p:grpSpPr>
            <a:xfrm>
              <a:off x="755881" y="5651328"/>
              <a:ext cx="803810" cy="288032"/>
              <a:chOff x="931724" y="2149184"/>
              <a:chExt cx="803810" cy="288032"/>
            </a:xfrm>
          </p:grpSpPr>
          <p:sp>
            <p:nvSpPr>
              <p:cNvPr id="55" name="角丸四角形 54">
                <a:extLst>
                  <a:ext uri="{FF2B5EF4-FFF2-40B4-BE49-F238E27FC236}">
                    <a16:creationId xmlns:a16="http://schemas.microsoft.com/office/drawing/2014/main" id="{42CB39B7-4F3B-6148-B368-C61E7F550315}"/>
                  </a:ext>
                </a:extLst>
              </p:cNvPr>
              <p:cNvSpPr/>
              <p:nvPr/>
            </p:nvSpPr>
            <p:spPr>
              <a:xfrm>
                <a:off x="1067782" y="2149184"/>
                <a:ext cx="520837" cy="288032"/>
              </a:xfrm>
              <a:prstGeom prst="roundRect">
                <a:avLst/>
              </a:prstGeom>
              <a:solidFill>
                <a:schemeClr val="bg1"/>
              </a:solidFill>
              <a:ln w="25400">
                <a:solidFill>
                  <a:srgbClr val="1B529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6" name="テキスト プレースホルダー 2">
                <a:extLst>
                  <a:ext uri="{FF2B5EF4-FFF2-40B4-BE49-F238E27FC236}">
                    <a16:creationId xmlns:a16="http://schemas.microsoft.com/office/drawing/2014/main" id="{324F1C14-26FC-3D4B-8217-D4C26C6C800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31724" y="2163063"/>
                <a:ext cx="803810" cy="272057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150000"/>
                  </a:lnSpc>
                  <a:spcBef>
                    <a:spcPct val="20000"/>
                  </a:spcBef>
                  <a:buFont typeface="Arial" pitchFamily="34" charset="0"/>
                  <a:buNone/>
                  <a:defRPr kumimoji="1"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  <a:cs typeface="+mn-cs"/>
                  </a:defRPr>
                </a:lvl1pPr>
                <a:lvl2pPr marL="4572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kumimoji="1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ja-JP" altLang="en-US" sz="700">
                    <a:latin typeface="+mj-ea"/>
                    <a:ea typeface="+mj-ea"/>
                  </a:rPr>
                  <a:t>月締</a:t>
                </a:r>
                <a:r>
                  <a:rPr lang="ja-JP" altLang="en-US" sz="700" b="1">
                    <a:solidFill>
                      <a:srgbClr val="1B529A"/>
                    </a:solidFill>
                    <a:latin typeface="+mj-ea"/>
                    <a:ea typeface="+mj-ea"/>
                  </a:rPr>
                  <a:t>申請</a:t>
                </a:r>
                <a:endParaRPr lang="en-US" altLang="ja-JP" sz="700" b="1" dirty="0">
                  <a:solidFill>
                    <a:srgbClr val="1B529A"/>
                  </a:solidFill>
                  <a:latin typeface="+mj-ea"/>
                  <a:ea typeface="+mj-ea"/>
                </a:endParaRPr>
              </a:p>
            </p:txBody>
          </p:sp>
        </p:grpSp>
      </p:grpSp>
      <p:pic>
        <p:nvPicPr>
          <p:cNvPr id="57" name="Picture 2">
            <a:extLst>
              <a:ext uri="{FF2B5EF4-FFF2-40B4-BE49-F238E27FC236}">
                <a16:creationId xmlns:a16="http://schemas.microsoft.com/office/drawing/2014/main" id="{BC6D7E82-404F-F146-A8B2-71FEE4811B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352" y="5545155"/>
            <a:ext cx="693908" cy="693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テキスト プレースホルダー 2">
            <a:extLst>
              <a:ext uri="{FF2B5EF4-FFF2-40B4-BE49-F238E27FC236}">
                <a16:creationId xmlns:a16="http://schemas.microsoft.com/office/drawing/2014/main" id="{9DCE5991-BCEC-4E48-9DE2-7BCA83234FEF}"/>
              </a:ext>
            </a:extLst>
          </p:cNvPr>
          <p:cNvSpPr txBox="1">
            <a:spLocks/>
          </p:cNvSpPr>
          <p:nvPr/>
        </p:nvSpPr>
        <p:spPr>
          <a:xfrm>
            <a:off x="3263759" y="6262812"/>
            <a:ext cx="1061927" cy="27205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800" b="1">
                <a:latin typeface="+mj-ea"/>
                <a:ea typeface="+mj-ea"/>
              </a:rPr>
              <a:t>第二</a:t>
            </a:r>
            <a:r>
              <a:rPr lang="en-US" altLang="ja-JP" sz="800" b="1" dirty="0">
                <a:latin typeface="+mj-ea"/>
                <a:ea typeface="+mj-ea"/>
              </a:rPr>
              <a:t>〜</a:t>
            </a:r>
            <a:r>
              <a:rPr lang="ja-JP" altLang="en-US" sz="800" b="1">
                <a:latin typeface="+mj-ea"/>
                <a:ea typeface="+mj-ea"/>
              </a:rPr>
              <a:t>四承認者</a:t>
            </a:r>
            <a:endParaRPr lang="en-US" altLang="ja-JP" sz="800" b="1" dirty="0">
              <a:latin typeface="+mj-ea"/>
              <a:ea typeface="+mj-ea"/>
            </a:endParaRPr>
          </a:p>
        </p:txBody>
      </p:sp>
      <p:grpSp>
        <p:nvGrpSpPr>
          <p:cNvPr id="155" name="グループ化 154">
            <a:extLst>
              <a:ext uri="{FF2B5EF4-FFF2-40B4-BE49-F238E27FC236}">
                <a16:creationId xmlns:a16="http://schemas.microsoft.com/office/drawing/2014/main" id="{0E8DFE0A-8C51-3240-8D8A-1A24966CDF36}"/>
              </a:ext>
            </a:extLst>
          </p:cNvPr>
          <p:cNvGrpSpPr/>
          <p:nvPr/>
        </p:nvGrpSpPr>
        <p:grpSpPr>
          <a:xfrm>
            <a:off x="739346" y="2624594"/>
            <a:ext cx="1009133" cy="630373"/>
            <a:chOff x="907699" y="2610132"/>
            <a:chExt cx="1009133" cy="630373"/>
          </a:xfrm>
        </p:grpSpPr>
        <p:cxnSp>
          <p:nvCxnSpPr>
            <p:cNvPr id="41" name="直線矢印コネクタ 40">
              <a:extLst>
                <a:ext uri="{FF2B5EF4-FFF2-40B4-BE49-F238E27FC236}">
                  <a16:creationId xmlns:a16="http://schemas.microsoft.com/office/drawing/2014/main" id="{52809C4C-FF5E-FD45-9E1C-AFCF83246EB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07699" y="3102893"/>
              <a:ext cx="962977" cy="1584"/>
            </a:xfrm>
            <a:prstGeom prst="straightConnector1">
              <a:avLst/>
            </a:prstGeom>
            <a:ln w="63500" cap="flat">
              <a:solidFill>
                <a:srgbClr val="1B529A"/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2" name="グループ化 41">
              <a:extLst>
                <a:ext uri="{FF2B5EF4-FFF2-40B4-BE49-F238E27FC236}">
                  <a16:creationId xmlns:a16="http://schemas.microsoft.com/office/drawing/2014/main" id="{3C3D82FF-25E7-9C43-8B2C-C693B7F76DBA}"/>
                </a:ext>
              </a:extLst>
            </p:cNvPr>
            <p:cNvGrpSpPr/>
            <p:nvPr/>
          </p:nvGrpSpPr>
          <p:grpSpPr>
            <a:xfrm>
              <a:off x="1011545" y="2951502"/>
              <a:ext cx="803810" cy="289003"/>
              <a:chOff x="871941" y="3416950"/>
              <a:chExt cx="803810" cy="289003"/>
            </a:xfrm>
          </p:grpSpPr>
          <p:sp>
            <p:nvSpPr>
              <p:cNvPr id="44" name="角丸四角形 43">
                <a:extLst>
                  <a:ext uri="{FF2B5EF4-FFF2-40B4-BE49-F238E27FC236}">
                    <a16:creationId xmlns:a16="http://schemas.microsoft.com/office/drawing/2014/main" id="{CEB7F614-0574-E249-9D47-D2DD384904EB}"/>
                  </a:ext>
                </a:extLst>
              </p:cNvPr>
              <p:cNvSpPr/>
              <p:nvPr/>
            </p:nvSpPr>
            <p:spPr>
              <a:xfrm>
                <a:off x="954540" y="3416950"/>
                <a:ext cx="636817" cy="288032"/>
              </a:xfrm>
              <a:prstGeom prst="roundRect">
                <a:avLst/>
              </a:prstGeom>
              <a:solidFill>
                <a:schemeClr val="bg1"/>
              </a:solidFill>
              <a:ln w="25400">
                <a:solidFill>
                  <a:srgbClr val="1B529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5" name="テキスト プレースホルダー 2">
                <a:extLst>
                  <a:ext uri="{FF2B5EF4-FFF2-40B4-BE49-F238E27FC236}">
                    <a16:creationId xmlns:a16="http://schemas.microsoft.com/office/drawing/2014/main" id="{C8973DF3-4CBB-0A4E-BB1B-94120622E3F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71941" y="3433896"/>
                <a:ext cx="803810" cy="272057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150000"/>
                  </a:lnSpc>
                  <a:spcBef>
                    <a:spcPct val="20000"/>
                  </a:spcBef>
                  <a:buFont typeface="Arial" pitchFamily="34" charset="0"/>
                  <a:buNone/>
                  <a:defRPr kumimoji="1"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  <a:cs typeface="+mn-cs"/>
                  </a:defRPr>
                </a:lvl1pPr>
                <a:lvl2pPr marL="4572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kumimoji="1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ja-JP" altLang="en-US" sz="700">
                    <a:latin typeface="+mj-ea"/>
                    <a:ea typeface="+mj-ea"/>
                  </a:rPr>
                  <a:t>日次勤怠</a:t>
                </a:r>
                <a:r>
                  <a:rPr lang="ja-JP" altLang="en-US" sz="700" b="1">
                    <a:solidFill>
                      <a:srgbClr val="1B529A"/>
                    </a:solidFill>
                    <a:latin typeface="+mj-ea"/>
                    <a:ea typeface="+mj-ea"/>
                  </a:rPr>
                  <a:t>承認</a:t>
                </a:r>
                <a:endParaRPr lang="en-US" altLang="ja-JP" sz="700" b="1" dirty="0">
                  <a:solidFill>
                    <a:srgbClr val="1B529A"/>
                  </a:solidFill>
                  <a:latin typeface="+mj-ea"/>
                  <a:ea typeface="+mj-ea"/>
                </a:endParaRPr>
              </a:p>
            </p:txBody>
          </p:sp>
        </p:grpSp>
        <p:cxnSp>
          <p:nvCxnSpPr>
            <p:cNvPr id="102" name="直線矢印コネクタ 101">
              <a:extLst>
                <a:ext uri="{FF2B5EF4-FFF2-40B4-BE49-F238E27FC236}">
                  <a16:creationId xmlns:a16="http://schemas.microsoft.com/office/drawing/2014/main" id="{42850109-CDF3-474B-BEF2-6B2D8AB5A185}"/>
                </a:ext>
              </a:extLst>
            </p:cNvPr>
            <p:cNvCxnSpPr>
              <a:cxnSpLocks/>
            </p:cNvCxnSpPr>
            <p:nvPr/>
          </p:nvCxnSpPr>
          <p:spPr>
            <a:xfrm>
              <a:off x="947215" y="2763881"/>
              <a:ext cx="969617" cy="0"/>
            </a:xfrm>
            <a:prstGeom prst="straightConnector1">
              <a:avLst/>
            </a:prstGeom>
            <a:ln w="63500" cap="flat">
              <a:solidFill>
                <a:srgbClr val="1B529A"/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3" name="グループ化 102">
              <a:extLst>
                <a:ext uri="{FF2B5EF4-FFF2-40B4-BE49-F238E27FC236}">
                  <a16:creationId xmlns:a16="http://schemas.microsoft.com/office/drawing/2014/main" id="{900A6316-07CF-DF49-B296-D32A234AD6CC}"/>
                </a:ext>
              </a:extLst>
            </p:cNvPr>
            <p:cNvGrpSpPr/>
            <p:nvPr/>
          </p:nvGrpSpPr>
          <p:grpSpPr>
            <a:xfrm>
              <a:off x="1011545" y="2610132"/>
              <a:ext cx="803810" cy="288032"/>
              <a:chOff x="859905" y="2149184"/>
              <a:chExt cx="803810" cy="288032"/>
            </a:xfrm>
          </p:grpSpPr>
          <p:sp>
            <p:nvSpPr>
              <p:cNvPr id="104" name="角丸四角形 103">
                <a:extLst>
                  <a:ext uri="{FF2B5EF4-FFF2-40B4-BE49-F238E27FC236}">
                    <a16:creationId xmlns:a16="http://schemas.microsoft.com/office/drawing/2014/main" id="{217B29FB-B77F-3648-B94E-315E4D127D17}"/>
                  </a:ext>
                </a:extLst>
              </p:cNvPr>
              <p:cNvSpPr/>
              <p:nvPr/>
            </p:nvSpPr>
            <p:spPr>
              <a:xfrm>
                <a:off x="942504" y="2149184"/>
                <a:ext cx="636817" cy="288032"/>
              </a:xfrm>
              <a:prstGeom prst="roundRect">
                <a:avLst/>
              </a:prstGeom>
              <a:solidFill>
                <a:schemeClr val="bg1"/>
              </a:solidFill>
              <a:ln w="25400">
                <a:solidFill>
                  <a:srgbClr val="1B529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" name="テキスト プレースホルダー 2">
                <a:extLst>
                  <a:ext uri="{FF2B5EF4-FFF2-40B4-BE49-F238E27FC236}">
                    <a16:creationId xmlns:a16="http://schemas.microsoft.com/office/drawing/2014/main" id="{F010A55D-8C6F-D246-992E-46C1080DC05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59905" y="2158957"/>
                <a:ext cx="803810" cy="272057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150000"/>
                  </a:lnSpc>
                  <a:spcBef>
                    <a:spcPct val="20000"/>
                  </a:spcBef>
                  <a:buFont typeface="Arial" pitchFamily="34" charset="0"/>
                  <a:buNone/>
                  <a:defRPr kumimoji="1"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  <a:cs typeface="+mn-cs"/>
                  </a:defRPr>
                </a:lvl1pPr>
                <a:lvl2pPr marL="4572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kumimoji="1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ja-JP" altLang="en-US" sz="700">
                    <a:latin typeface="+mj-ea"/>
                    <a:ea typeface="+mj-ea"/>
                  </a:rPr>
                  <a:t>日次勤怠</a:t>
                </a:r>
                <a:r>
                  <a:rPr lang="ja-JP" altLang="en-US" sz="700" b="1">
                    <a:solidFill>
                      <a:srgbClr val="1B529A"/>
                    </a:solidFill>
                    <a:latin typeface="+mj-ea"/>
                    <a:ea typeface="+mj-ea"/>
                  </a:rPr>
                  <a:t>申請</a:t>
                </a:r>
                <a:endParaRPr lang="en-US" altLang="ja-JP" sz="700" b="1" dirty="0">
                  <a:solidFill>
                    <a:srgbClr val="1B529A"/>
                  </a:solidFill>
                  <a:latin typeface="+mj-ea"/>
                  <a:ea typeface="+mj-ea"/>
                </a:endParaRPr>
              </a:p>
            </p:txBody>
          </p:sp>
        </p:grpSp>
      </p:grpSp>
      <p:grpSp>
        <p:nvGrpSpPr>
          <p:cNvPr id="128" name="グループ化 127">
            <a:extLst>
              <a:ext uri="{FF2B5EF4-FFF2-40B4-BE49-F238E27FC236}">
                <a16:creationId xmlns:a16="http://schemas.microsoft.com/office/drawing/2014/main" id="{380B05E2-1D65-6045-862F-5E6CE14541D8}"/>
              </a:ext>
            </a:extLst>
          </p:cNvPr>
          <p:cNvGrpSpPr/>
          <p:nvPr/>
        </p:nvGrpSpPr>
        <p:grpSpPr>
          <a:xfrm>
            <a:off x="2493475" y="5817096"/>
            <a:ext cx="843888" cy="288032"/>
            <a:chOff x="2348880" y="5655182"/>
            <a:chExt cx="843888" cy="288032"/>
          </a:xfrm>
        </p:grpSpPr>
        <p:cxnSp>
          <p:nvCxnSpPr>
            <p:cNvPr id="108" name="直線矢印コネクタ 107">
              <a:extLst>
                <a:ext uri="{FF2B5EF4-FFF2-40B4-BE49-F238E27FC236}">
                  <a16:creationId xmlns:a16="http://schemas.microsoft.com/office/drawing/2014/main" id="{B71DF1F5-A69A-B748-A9CC-EFB4312F8A07}"/>
                </a:ext>
              </a:extLst>
            </p:cNvPr>
            <p:cNvCxnSpPr>
              <a:cxnSpLocks/>
            </p:cNvCxnSpPr>
            <p:nvPr/>
          </p:nvCxnSpPr>
          <p:spPr>
            <a:xfrm>
              <a:off x="2406777" y="5801710"/>
              <a:ext cx="785991" cy="7303"/>
            </a:xfrm>
            <a:prstGeom prst="straightConnector1">
              <a:avLst/>
            </a:prstGeom>
            <a:ln w="63500" cap="flat">
              <a:solidFill>
                <a:srgbClr val="1B529A"/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9" name="グループ化 108">
              <a:extLst>
                <a:ext uri="{FF2B5EF4-FFF2-40B4-BE49-F238E27FC236}">
                  <a16:creationId xmlns:a16="http://schemas.microsoft.com/office/drawing/2014/main" id="{C214E78D-21C9-8442-8130-6C01FAAF5AC8}"/>
                </a:ext>
              </a:extLst>
            </p:cNvPr>
            <p:cNvGrpSpPr/>
            <p:nvPr/>
          </p:nvGrpSpPr>
          <p:grpSpPr>
            <a:xfrm>
              <a:off x="2348880" y="5655182"/>
              <a:ext cx="803810" cy="288032"/>
              <a:chOff x="931724" y="2149184"/>
              <a:chExt cx="803810" cy="288032"/>
            </a:xfrm>
          </p:grpSpPr>
          <p:sp>
            <p:nvSpPr>
              <p:cNvPr id="110" name="角丸四角形 109">
                <a:extLst>
                  <a:ext uri="{FF2B5EF4-FFF2-40B4-BE49-F238E27FC236}">
                    <a16:creationId xmlns:a16="http://schemas.microsoft.com/office/drawing/2014/main" id="{C841DBB5-3EC2-7547-B1D6-BA7EAD457E96}"/>
                  </a:ext>
                </a:extLst>
              </p:cNvPr>
              <p:cNvSpPr/>
              <p:nvPr/>
            </p:nvSpPr>
            <p:spPr>
              <a:xfrm>
                <a:off x="1067782" y="2149184"/>
                <a:ext cx="520837" cy="288032"/>
              </a:xfrm>
              <a:prstGeom prst="roundRect">
                <a:avLst/>
              </a:prstGeom>
              <a:solidFill>
                <a:schemeClr val="bg1"/>
              </a:solidFill>
              <a:ln w="25400">
                <a:solidFill>
                  <a:srgbClr val="1B529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" name="テキスト プレースホルダー 2">
                <a:extLst>
                  <a:ext uri="{FF2B5EF4-FFF2-40B4-BE49-F238E27FC236}">
                    <a16:creationId xmlns:a16="http://schemas.microsoft.com/office/drawing/2014/main" id="{B2A691F8-6CB1-FB4A-8723-9FB7E8D3CE0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31724" y="2163063"/>
                <a:ext cx="803810" cy="272057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150000"/>
                  </a:lnSpc>
                  <a:spcBef>
                    <a:spcPct val="20000"/>
                  </a:spcBef>
                  <a:buFont typeface="Arial" pitchFamily="34" charset="0"/>
                  <a:buNone/>
                  <a:defRPr kumimoji="1"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  <a:cs typeface="+mn-cs"/>
                  </a:defRPr>
                </a:lvl1pPr>
                <a:lvl2pPr marL="4572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kumimoji="1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ja-JP" altLang="en-US" sz="700">
                    <a:latin typeface="+mj-ea"/>
                    <a:ea typeface="+mj-ea"/>
                  </a:rPr>
                  <a:t>月締</a:t>
                </a:r>
                <a:r>
                  <a:rPr lang="ja-JP" altLang="en-US" sz="700" b="1">
                    <a:solidFill>
                      <a:srgbClr val="1B529A"/>
                    </a:solidFill>
                    <a:latin typeface="+mj-ea"/>
                    <a:ea typeface="+mj-ea"/>
                  </a:rPr>
                  <a:t>承認</a:t>
                </a:r>
                <a:endParaRPr lang="en-US" altLang="ja-JP" sz="700" b="1" dirty="0">
                  <a:solidFill>
                    <a:srgbClr val="1B529A"/>
                  </a:solidFill>
                  <a:latin typeface="+mj-ea"/>
                  <a:ea typeface="+mj-ea"/>
                </a:endParaRPr>
              </a:p>
            </p:txBody>
          </p:sp>
        </p:grpSp>
      </p:grpSp>
      <p:grpSp>
        <p:nvGrpSpPr>
          <p:cNvPr id="127" name="グループ化 126">
            <a:extLst>
              <a:ext uri="{FF2B5EF4-FFF2-40B4-BE49-F238E27FC236}">
                <a16:creationId xmlns:a16="http://schemas.microsoft.com/office/drawing/2014/main" id="{CFABD20D-D088-3D4A-AB91-43D53776BFA1}"/>
              </a:ext>
            </a:extLst>
          </p:cNvPr>
          <p:cNvGrpSpPr/>
          <p:nvPr/>
        </p:nvGrpSpPr>
        <p:grpSpPr>
          <a:xfrm>
            <a:off x="3306486" y="5136312"/>
            <a:ext cx="803810" cy="379026"/>
            <a:chOff x="3221169" y="5040761"/>
            <a:chExt cx="803810" cy="379026"/>
          </a:xfrm>
        </p:grpSpPr>
        <p:sp>
          <p:nvSpPr>
            <p:cNvPr id="126" name="フリーフォーム 125">
              <a:extLst>
                <a:ext uri="{FF2B5EF4-FFF2-40B4-BE49-F238E27FC236}">
                  <a16:creationId xmlns:a16="http://schemas.microsoft.com/office/drawing/2014/main" id="{9E61C038-3AD4-214C-BD3F-27C86B96A081}"/>
                </a:ext>
              </a:extLst>
            </p:cNvPr>
            <p:cNvSpPr/>
            <p:nvPr/>
          </p:nvSpPr>
          <p:spPr>
            <a:xfrm>
              <a:off x="3357227" y="5040761"/>
              <a:ext cx="520837" cy="379026"/>
            </a:xfrm>
            <a:custGeom>
              <a:avLst/>
              <a:gdLst>
                <a:gd name="connsiteX0" fmla="*/ 48006 w 520837"/>
                <a:gd name="connsiteY0" fmla="*/ 0 h 379026"/>
                <a:gd name="connsiteX1" fmla="*/ 472831 w 520837"/>
                <a:gd name="connsiteY1" fmla="*/ 0 h 379026"/>
                <a:gd name="connsiteX2" fmla="*/ 520837 w 520837"/>
                <a:gd name="connsiteY2" fmla="*/ 48006 h 379026"/>
                <a:gd name="connsiteX3" fmla="*/ 520837 w 520837"/>
                <a:gd name="connsiteY3" fmla="*/ 240026 h 379026"/>
                <a:gd name="connsiteX4" fmla="*/ 472831 w 520837"/>
                <a:gd name="connsiteY4" fmla="*/ 288032 h 379026"/>
                <a:gd name="connsiteX5" fmla="*/ 288561 w 520837"/>
                <a:gd name="connsiteY5" fmla="*/ 288032 h 379026"/>
                <a:gd name="connsiteX6" fmla="*/ 260418 w 520837"/>
                <a:gd name="connsiteY6" fmla="*/ 379026 h 379026"/>
                <a:gd name="connsiteX7" fmla="*/ 232276 w 520837"/>
                <a:gd name="connsiteY7" fmla="*/ 288032 h 379026"/>
                <a:gd name="connsiteX8" fmla="*/ 48006 w 520837"/>
                <a:gd name="connsiteY8" fmla="*/ 288032 h 379026"/>
                <a:gd name="connsiteX9" fmla="*/ 0 w 520837"/>
                <a:gd name="connsiteY9" fmla="*/ 240026 h 379026"/>
                <a:gd name="connsiteX10" fmla="*/ 0 w 520837"/>
                <a:gd name="connsiteY10" fmla="*/ 48006 h 379026"/>
                <a:gd name="connsiteX11" fmla="*/ 48006 w 520837"/>
                <a:gd name="connsiteY11" fmla="*/ 0 h 379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20837" h="379026">
                  <a:moveTo>
                    <a:pt x="48006" y="0"/>
                  </a:moveTo>
                  <a:lnTo>
                    <a:pt x="472831" y="0"/>
                  </a:lnTo>
                  <a:cubicBezTo>
                    <a:pt x="499344" y="0"/>
                    <a:pt x="520837" y="21493"/>
                    <a:pt x="520837" y="48006"/>
                  </a:cubicBezTo>
                  <a:lnTo>
                    <a:pt x="520837" y="240026"/>
                  </a:lnTo>
                  <a:cubicBezTo>
                    <a:pt x="520837" y="266539"/>
                    <a:pt x="499344" y="288032"/>
                    <a:pt x="472831" y="288032"/>
                  </a:cubicBezTo>
                  <a:lnTo>
                    <a:pt x="288561" y="288032"/>
                  </a:lnTo>
                  <a:lnTo>
                    <a:pt x="260418" y="379026"/>
                  </a:lnTo>
                  <a:lnTo>
                    <a:pt x="232276" y="288032"/>
                  </a:lnTo>
                  <a:lnTo>
                    <a:pt x="48006" y="288032"/>
                  </a:lnTo>
                  <a:cubicBezTo>
                    <a:pt x="21493" y="288032"/>
                    <a:pt x="0" y="266539"/>
                    <a:pt x="0" y="240026"/>
                  </a:cubicBezTo>
                  <a:lnTo>
                    <a:pt x="0" y="48006"/>
                  </a:lnTo>
                  <a:cubicBezTo>
                    <a:pt x="0" y="21493"/>
                    <a:pt x="21493" y="0"/>
                    <a:pt x="48006" y="0"/>
                  </a:cubicBezTo>
                  <a:close/>
                </a:path>
              </a:pathLst>
            </a:custGeom>
            <a:solidFill>
              <a:schemeClr val="bg1"/>
            </a:solidFill>
            <a:ln w="25400">
              <a:solidFill>
                <a:srgbClr val="1B529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24" name="テキスト プレースホルダー 2">
              <a:extLst>
                <a:ext uri="{FF2B5EF4-FFF2-40B4-BE49-F238E27FC236}">
                  <a16:creationId xmlns:a16="http://schemas.microsoft.com/office/drawing/2014/main" id="{53C3663F-4048-DE47-8CC0-BD50B571BC4D}"/>
                </a:ext>
              </a:extLst>
            </p:cNvPr>
            <p:cNvSpPr txBox="1">
              <a:spLocks/>
            </p:cNvSpPr>
            <p:nvPr/>
          </p:nvSpPr>
          <p:spPr>
            <a:xfrm>
              <a:off x="3221169" y="5054640"/>
              <a:ext cx="803810" cy="272057"/>
            </a:xfrm>
            <a:prstGeom prst="rect">
              <a:avLst/>
            </a:prstGeom>
          </p:spPr>
          <p:txBody>
            <a:bodyPr/>
            <a:lstStyle>
              <a:lvl1pPr marL="0" indent="0" algn="l" defTabSz="914400" rtl="0" eaLnBrk="1" latinLnBrk="0" hangingPunct="1">
                <a:lnSpc>
                  <a:spcPct val="150000"/>
                </a:lnSpc>
                <a:spcBef>
                  <a:spcPct val="20000"/>
                </a:spcBef>
                <a:buFont typeface="Arial" pitchFamily="34" charset="0"/>
                <a:buNone/>
                <a:defRPr kumimoji="1"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+mn-cs"/>
                </a:defRPr>
              </a:lvl1pPr>
              <a:lvl2pPr marL="45720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ja-JP" altLang="en-US" sz="700">
                  <a:latin typeface="+mj-ea"/>
                  <a:ea typeface="+mj-ea"/>
                </a:rPr>
                <a:t>月締</a:t>
              </a:r>
              <a:r>
                <a:rPr lang="ja-JP" altLang="en-US" sz="700" b="1">
                  <a:solidFill>
                    <a:srgbClr val="1B529A"/>
                  </a:solidFill>
                  <a:latin typeface="+mj-ea"/>
                  <a:ea typeface="+mj-ea"/>
                </a:rPr>
                <a:t>確定</a:t>
              </a:r>
              <a:endParaRPr lang="en-US" altLang="ja-JP" sz="700" b="1" dirty="0">
                <a:solidFill>
                  <a:srgbClr val="1B529A"/>
                </a:solidFill>
                <a:latin typeface="+mj-ea"/>
                <a:ea typeface="+mj-ea"/>
              </a:endParaRPr>
            </a:p>
          </p:txBody>
        </p:sp>
      </p:grpSp>
      <p:pic>
        <p:nvPicPr>
          <p:cNvPr id="156" name="図 155">
            <a:extLst>
              <a:ext uri="{FF2B5EF4-FFF2-40B4-BE49-F238E27FC236}">
                <a16:creationId xmlns:a16="http://schemas.microsoft.com/office/drawing/2014/main" id="{99D08482-CFEA-9944-B05E-E45EC3C2816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5693" y="2572144"/>
            <a:ext cx="760363" cy="764184"/>
          </a:xfrm>
          <a:prstGeom prst="rect">
            <a:avLst/>
          </a:prstGeom>
        </p:spPr>
      </p:pic>
      <p:pic>
        <p:nvPicPr>
          <p:cNvPr id="157" name="図 156">
            <a:extLst>
              <a:ext uri="{FF2B5EF4-FFF2-40B4-BE49-F238E27FC236}">
                <a16:creationId xmlns:a16="http://schemas.microsoft.com/office/drawing/2014/main" id="{43B39CCC-143F-BC4E-834E-0DDF5A2683D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344" y="2632374"/>
            <a:ext cx="423344" cy="614814"/>
          </a:xfrm>
          <a:prstGeom prst="rect">
            <a:avLst/>
          </a:prstGeom>
        </p:spPr>
      </p:pic>
      <p:sp>
        <p:nvSpPr>
          <p:cNvPr id="158" name="テキスト プレースホルダー 2">
            <a:extLst>
              <a:ext uri="{FF2B5EF4-FFF2-40B4-BE49-F238E27FC236}">
                <a16:creationId xmlns:a16="http://schemas.microsoft.com/office/drawing/2014/main" id="{33E3B2CE-CEC3-FE4D-BD91-7C5407145EDC}"/>
              </a:ext>
            </a:extLst>
          </p:cNvPr>
          <p:cNvSpPr txBox="1">
            <a:spLocks/>
          </p:cNvSpPr>
          <p:nvPr/>
        </p:nvSpPr>
        <p:spPr>
          <a:xfrm>
            <a:off x="137541" y="3310484"/>
            <a:ext cx="480605" cy="27205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800" b="1">
                <a:latin typeface="+mj-ea"/>
                <a:ea typeface="+mj-ea"/>
              </a:rPr>
              <a:t>社員</a:t>
            </a:r>
            <a:endParaRPr lang="en-US" altLang="ja-JP" sz="800" b="1" dirty="0">
              <a:latin typeface="+mj-ea"/>
              <a:ea typeface="+mj-ea"/>
            </a:endParaRPr>
          </a:p>
        </p:txBody>
      </p:sp>
      <p:sp>
        <p:nvSpPr>
          <p:cNvPr id="159" name="テキスト プレースホルダー 2">
            <a:extLst>
              <a:ext uri="{FF2B5EF4-FFF2-40B4-BE49-F238E27FC236}">
                <a16:creationId xmlns:a16="http://schemas.microsoft.com/office/drawing/2014/main" id="{3B4C2B47-12B0-5343-B942-6BE813111496}"/>
              </a:ext>
            </a:extLst>
          </p:cNvPr>
          <p:cNvSpPr txBox="1">
            <a:spLocks/>
          </p:cNvSpPr>
          <p:nvPr/>
        </p:nvSpPr>
        <p:spPr>
          <a:xfrm>
            <a:off x="1785352" y="3310484"/>
            <a:ext cx="693908" cy="27205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800" b="1">
                <a:latin typeface="+mj-ea"/>
                <a:ea typeface="+mj-ea"/>
              </a:rPr>
              <a:t>第一承認者</a:t>
            </a:r>
            <a:endParaRPr lang="en-US" altLang="ja-JP" sz="800" b="1" dirty="0">
              <a:latin typeface="+mj-ea"/>
              <a:ea typeface="+mj-ea"/>
            </a:endParaRPr>
          </a:p>
        </p:txBody>
      </p:sp>
      <p:pic>
        <p:nvPicPr>
          <p:cNvPr id="165" name="Picture 2">
            <a:extLst>
              <a:ext uri="{FF2B5EF4-FFF2-40B4-BE49-F238E27FC236}">
                <a16:creationId xmlns:a16="http://schemas.microsoft.com/office/drawing/2014/main" id="{85F9BF92-FADF-FE40-8EA2-B2B5A03249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988" y="2584348"/>
            <a:ext cx="693908" cy="693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6" name="テキスト プレースホルダー 2">
            <a:extLst>
              <a:ext uri="{FF2B5EF4-FFF2-40B4-BE49-F238E27FC236}">
                <a16:creationId xmlns:a16="http://schemas.microsoft.com/office/drawing/2014/main" id="{D57DFE0E-5387-CB4E-A98B-EC08C114CAC0}"/>
              </a:ext>
            </a:extLst>
          </p:cNvPr>
          <p:cNvSpPr txBox="1">
            <a:spLocks/>
          </p:cNvSpPr>
          <p:nvPr/>
        </p:nvSpPr>
        <p:spPr>
          <a:xfrm>
            <a:off x="3244910" y="3310484"/>
            <a:ext cx="1061927" cy="27205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800" b="1">
                <a:latin typeface="+mj-ea"/>
                <a:ea typeface="+mj-ea"/>
              </a:rPr>
              <a:t>第二</a:t>
            </a:r>
            <a:r>
              <a:rPr lang="en-US" altLang="ja-JP" sz="800" b="1" dirty="0">
                <a:latin typeface="+mj-ea"/>
                <a:ea typeface="+mj-ea"/>
              </a:rPr>
              <a:t>〜</a:t>
            </a:r>
            <a:r>
              <a:rPr lang="ja-JP" altLang="en-US" sz="800" b="1">
                <a:latin typeface="+mj-ea"/>
                <a:ea typeface="+mj-ea"/>
              </a:rPr>
              <a:t>四承認者</a:t>
            </a:r>
            <a:endParaRPr lang="en-US" altLang="ja-JP" sz="800" b="1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914894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2EBAA94D-DBFD-544B-9A1C-12CD68E324B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ja-JP" altLang="en-US"/>
              <a:t>勤怠承認画面より、社員の日次勤怠を確認できます。</a:t>
            </a:r>
          </a:p>
          <a:p>
            <a:endParaRPr kumimoji="1" lang="ja-JP" altLang="en-US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E92AEFA8-A9EC-D44F-8801-E3E739E22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3-1. </a:t>
            </a:r>
            <a:r>
              <a:rPr lang="en-US" altLang="ja-JP" dirty="0">
                <a:latin typeface="+mn-ea"/>
              </a:rPr>
              <a:t>【</a:t>
            </a:r>
            <a:r>
              <a:rPr lang="ja-JP" altLang="en-US">
                <a:latin typeface="+mn-ea"/>
              </a:rPr>
              <a:t>日次勤怠</a:t>
            </a:r>
            <a:r>
              <a:rPr lang="en-US" altLang="ja-JP" dirty="0">
                <a:latin typeface="+mn-ea"/>
              </a:rPr>
              <a:t>】</a:t>
            </a:r>
            <a:r>
              <a:rPr lang="ja-JP" altLang="en-US">
                <a:latin typeface="+mn-ea"/>
              </a:rPr>
              <a:t>日次勤怠の申請を承認・差し戻し（</a:t>
            </a:r>
            <a:r>
              <a:rPr lang="en-US" altLang="ja-JP" dirty="0">
                <a:latin typeface="+mn-ea"/>
              </a:rPr>
              <a:t>1/4</a:t>
            </a:r>
            <a:r>
              <a:rPr lang="ja-JP" altLang="en-US">
                <a:latin typeface="+mn-ea"/>
              </a:rPr>
              <a:t>）</a:t>
            </a:r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860E5631-89E7-4640-AAAB-DC1B8DA3057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ja-JP" altLang="en-US"/>
              <a:t>左上部メニューを「勤怠」に</a:t>
            </a:r>
          </a:p>
          <a:p>
            <a:r>
              <a:rPr lang="ja-JP" altLang="en-US"/>
              <a:t>切り替えます。</a:t>
            </a:r>
          </a:p>
          <a:p>
            <a:endParaRPr lang="ja-JP" altLang="en-US"/>
          </a:p>
          <a:p>
            <a:r>
              <a:rPr lang="ja-JP" altLang="en-US"/>
              <a:t>次に上部メニューより</a:t>
            </a:r>
          </a:p>
          <a:p>
            <a:r>
              <a:rPr lang="ja-JP" altLang="en-US"/>
              <a:t>「勤怠承認」を押下します。</a:t>
            </a:r>
          </a:p>
          <a:p>
            <a:endParaRPr kumimoji="1" lang="ja-JP" altLang="en-US"/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62C60D59-5DC3-8141-BA80-FA1DD481C3A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ja-JP" altLang="en-US"/>
              <a:t>勤怠承認一覧ページです。</a:t>
            </a:r>
          </a:p>
          <a:p>
            <a:endParaRPr lang="en-US" altLang="ja-JP" dirty="0"/>
          </a:p>
          <a:p>
            <a:r>
              <a:rPr lang="ja-JP" altLang="en-US"/>
              <a:t>画面左上で</a:t>
            </a:r>
            <a:r>
              <a:rPr lang="ja-JP" altLang="en-US" b="1">
                <a:solidFill>
                  <a:srgbClr val="1B529A"/>
                </a:solidFill>
              </a:rPr>
              <a:t>選択した日付の被承認者</a:t>
            </a:r>
            <a:endParaRPr lang="en-US" altLang="ja-JP" b="1" dirty="0">
              <a:solidFill>
                <a:srgbClr val="1B529A"/>
              </a:solidFill>
            </a:endParaRPr>
          </a:p>
          <a:p>
            <a:r>
              <a:rPr lang="en-US" altLang="ja-JP" b="1" dirty="0">
                <a:solidFill>
                  <a:srgbClr val="1B529A"/>
                </a:solidFill>
              </a:rPr>
              <a:t>(</a:t>
            </a:r>
            <a:r>
              <a:rPr lang="ja-JP" altLang="en-US" b="1">
                <a:solidFill>
                  <a:srgbClr val="1B529A"/>
                </a:solidFill>
              </a:rPr>
              <a:t>部下</a:t>
            </a:r>
            <a:r>
              <a:rPr lang="en-US" altLang="ja-JP" b="1" dirty="0">
                <a:solidFill>
                  <a:srgbClr val="1B529A"/>
                </a:solidFill>
              </a:rPr>
              <a:t>) </a:t>
            </a:r>
            <a:r>
              <a:rPr lang="ja-JP" altLang="en-US" b="1">
                <a:solidFill>
                  <a:srgbClr val="1B529A"/>
                </a:solidFill>
              </a:rPr>
              <a:t>の日次勤怠を複数名同時に</a:t>
            </a:r>
            <a:endParaRPr lang="en-US" altLang="ja-JP" b="1" dirty="0">
              <a:solidFill>
                <a:srgbClr val="1B529A"/>
              </a:solidFill>
            </a:endParaRPr>
          </a:p>
          <a:p>
            <a:r>
              <a:rPr lang="ja-JP" altLang="en-US" b="1">
                <a:solidFill>
                  <a:srgbClr val="1B529A"/>
                </a:solidFill>
              </a:rPr>
              <a:t>確認・承認</a:t>
            </a:r>
            <a:r>
              <a:rPr lang="ja-JP" altLang="en-US"/>
              <a:t>することができます。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/>
              <a:t>部門 </a:t>
            </a:r>
            <a:r>
              <a:rPr lang="en-US" altLang="ja-JP" dirty="0"/>
              <a:t>/ </a:t>
            </a:r>
            <a:r>
              <a:rPr lang="ja-JP" altLang="en-US"/>
              <a:t>拠点 </a:t>
            </a:r>
            <a:r>
              <a:rPr lang="en-US" altLang="ja-JP" dirty="0"/>
              <a:t>/ </a:t>
            </a:r>
            <a:r>
              <a:rPr lang="ja-JP" altLang="en-US"/>
              <a:t>雇用形態 </a:t>
            </a:r>
            <a:r>
              <a:rPr lang="en-US" altLang="ja-JP" dirty="0"/>
              <a:t>/ </a:t>
            </a:r>
            <a:r>
              <a:rPr lang="ja-JP" altLang="en-US"/>
              <a:t>申請状況 </a:t>
            </a:r>
            <a:r>
              <a:rPr lang="en-US" altLang="ja-JP" dirty="0"/>
              <a:t>/ </a:t>
            </a:r>
          </a:p>
          <a:p>
            <a:r>
              <a:rPr lang="ja-JP" altLang="en-US"/>
              <a:t>承認者　で絞り込むことも可能です。</a:t>
            </a:r>
            <a:endParaRPr kumimoji="1" lang="ja-JP" altLang="en-US"/>
          </a:p>
        </p:txBody>
      </p:sp>
      <p:pic>
        <p:nvPicPr>
          <p:cNvPr id="8" name="図プレースホルダー 10">
            <a:extLst>
              <a:ext uri="{FF2B5EF4-FFF2-40B4-BE49-F238E27FC236}">
                <a16:creationId xmlns:a16="http://schemas.microsoft.com/office/drawing/2014/main" id="{A9B7BF85-B26D-D249-9F7F-390FCAEB1DEF}"/>
              </a:ext>
            </a:extLst>
          </p:cNvPr>
          <p:cNvPicPr>
            <a:picLocks noGrp="1" noChangeAspect="1"/>
          </p:cNvPicPr>
          <p:nvPr>
            <p:ph sz="quarter" idx="22"/>
          </p:nvPr>
        </p:nvPicPr>
        <p:blipFill rotWithShape="1">
          <a:blip r:embed="rId2"/>
          <a:srcRect l="133" r="133" b="54154"/>
          <a:stretch/>
        </p:blipFill>
        <p:spPr>
          <a:xfrm>
            <a:off x="188913" y="2155100"/>
            <a:ext cx="4103687" cy="1184138"/>
          </a:xfrm>
          <a:prstGeom prst="rect">
            <a:avLst/>
          </a:prstGeom>
        </p:spPr>
      </p:pic>
      <p:pic>
        <p:nvPicPr>
          <p:cNvPr id="9" name="コンテンツ プレースホルダー 10">
            <a:extLst>
              <a:ext uri="{FF2B5EF4-FFF2-40B4-BE49-F238E27FC236}">
                <a16:creationId xmlns:a16="http://schemas.microsoft.com/office/drawing/2014/main" id="{CFAFB631-C58C-A642-856D-ACA14D6237DD}"/>
              </a:ext>
            </a:extLst>
          </p:cNvPr>
          <p:cNvPicPr>
            <a:picLocks noGrp="1" noChangeAspect="1"/>
          </p:cNvPicPr>
          <p:nvPr>
            <p:ph sz="quarter" idx="23"/>
          </p:nvPr>
        </p:nvPicPr>
        <p:blipFill rotWithShape="1">
          <a:blip r:embed="rId3"/>
          <a:srcRect b="18081"/>
          <a:stretch/>
        </p:blipFill>
        <p:spPr>
          <a:xfrm>
            <a:off x="188913" y="4476531"/>
            <a:ext cx="4103687" cy="2110225"/>
          </a:xfrm>
          <a:prstGeom prst="rect">
            <a:avLst/>
          </a:prstGeom>
        </p:spPr>
      </p:pic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78B1FEE6-8E60-BC4B-916B-2910119EF858}"/>
              </a:ext>
            </a:extLst>
          </p:cNvPr>
          <p:cNvSpPr/>
          <p:nvPr/>
        </p:nvSpPr>
        <p:spPr>
          <a:xfrm>
            <a:off x="232321" y="4791010"/>
            <a:ext cx="535384" cy="178061"/>
          </a:xfrm>
          <a:prstGeom prst="rect">
            <a:avLst/>
          </a:prstGeom>
          <a:noFill/>
          <a:ln>
            <a:solidFill>
              <a:srgbClr val="38B6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84D7AC1C-01D5-0441-A395-3DD0CF331F4E}"/>
              </a:ext>
            </a:extLst>
          </p:cNvPr>
          <p:cNvSpPr/>
          <p:nvPr/>
        </p:nvSpPr>
        <p:spPr>
          <a:xfrm>
            <a:off x="1715805" y="4780663"/>
            <a:ext cx="2529170" cy="198538"/>
          </a:xfrm>
          <a:prstGeom prst="rect">
            <a:avLst/>
          </a:prstGeom>
          <a:noFill/>
          <a:ln>
            <a:solidFill>
              <a:srgbClr val="38B6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098991E6-0891-5449-9AE1-CE0DF74F15DF}"/>
              </a:ext>
            </a:extLst>
          </p:cNvPr>
          <p:cNvSpPr/>
          <p:nvPr/>
        </p:nvSpPr>
        <p:spPr>
          <a:xfrm>
            <a:off x="187871" y="2345600"/>
            <a:ext cx="858265" cy="233920"/>
          </a:xfrm>
          <a:prstGeom prst="rect">
            <a:avLst/>
          </a:prstGeom>
          <a:noFill/>
          <a:ln>
            <a:solidFill>
              <a:srgbClr val="38B6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BB035970-7C36-784A-8921-E6DEF7E2FDA2}"/>
              </a:ext>
            </a:extLst>
          </p:cNvPr>
          <p:cNvSpPr/>
          <p:nvPr/>
        </p:nvSpPr>
        <p:spPr>
          <a:xfrm>
            <a:off x="1576105" y="2131520"/>
            <a:ext cx="315278" cy="238323"/>
          </a:xfrm>
          <a:prstGeom prst="rect">
            <a:avLst/>
          </a:prstGeom>
          <a:noFill/>
          <a:ln>
            <a:solidFill>
              <a:srgbClr val="38B6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443371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4CE6967D-72BB-194B-9A74-2ECB175A29D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ja-JP" altLang="en-US"/>
              <a:t>第一承認者は、勤怠承認画面から、社員の日次勤怠を承認したり・差し戻すことができます。</a:t>
            </a:r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C3C4C7C8-D3F9-5D4E-A699-4C6E8D413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3-1. </a:t>
            </a:r>
            <a:r>
              <a:rPr lang="en-US" altLang="ja-JP" dirty="0">
                <a:latin typeface="+mn-ea"/>
              </a:rPr>
              <a:t>【</a:t>
            </a:r>
            <a:r>
              <a:rPr lang="ja-JP" altLang="en-US">
                <a:latin typeface="+mn-ea"/>
              </a:rPr>
              <a:t>日次勤怠</a:t>
            </a:r>
            <a:r>
              <a:rPr lang="en-US" altLang="ja-JP" dirty="0">
                <a:latin typeface="+mn-ea"/>
              </a:rPr>
              <a:t>】</a:t>
            </a:r>
            <a:r>
              <a:rPr lang="ja-JP" altLang="en-US">
                <a:latin typeface="+mn-ea"/>
              </a:rPr>
              <a:t>日次勤怠の申請を承認・差し戻し（</a:t>
            </a:r>
            <a:r>
              <a:rPr lang="en-US" altLang="ja-JP" dirty="0">
                <a:latin typeface="+mn-ea"/>
              </a:rPr>
              <a:t>2/4</a:t>
            </a:r>
            <a:r>
              <a:rPr lang="ja-JP" altLang="en-US">
                <a:latin typeface="+mn-ea"/>
              </a:rPr>
              <a:t>）</a:t>
            </a:r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C0D7105-1C55-A146-BD34-97F9699E2DA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ja-JP" altLang="en-US" b="1"/>
              <a:t>◆承認する場合</a:t>
            </a:r>
          </a:p>
          <a:p>
            <a:r>
              <a:rPr lang="ja-JP" altLang="en-US"/>
              <a:t>「承認」ボタンを押下します。</a:t>
            </a:r>
          </a:p>
          <a:p>
            <a:r>
              <a:rPr lang="ja-JP" altLang="en-US" b="1"/>
              <a:t>◆差し戻す場合</a:t>
            </a:r>
          </a:p>
          <a:p>
            <a:r>
              <a:rPr lang="ja-JP" altLang="en-US"/>
              <a:t>「差し戻し」を押下します。</a:t>
            </a:r>
          </a:p>
          <a:p>
            <a:r>
              <a:rPr lang="ja-JP" altLang="en-US" b="1"/>
              <a:t>◆承認を取消す場合</a:t>
            </a:r>
          </a:p>
          <a:p>
            <a:r>
              <a:rPr lang="ja-JP" altLang="en-US"/>
              <a:t>「承認取消」を押下します。</a:t>
            </a:r>
          </a:p>
          <a:p>
            <a:r>
              <a:rPr lang="ja-JP" altLang="en-US" b="1"/>
              <a:t>◆申請待ち</a:t>
            </a:r>
          </a:p>
          <a:p>
            <a:r>
              <a:rPr lang="ja-JP" altLang="en-US"/>
              <a:t>まだ被承認者</a:t>
            </a:r>
            <a:r>
              <a:rPr lang="en-US" altLang="ja-JP" dirty="0"/>
              <a:t>(</a:t>
            </a:r>
            <a:r>
              <a:rPr lang="ja-JP" altLang="en-US"/>
              <a:t>部下</a:t>
            </a:r>
            <a:r>
              <a:rPr lang="en-US" altLang="ja-JP" dirty="0"/>
              <a:t>)</a:t>
            </a:r>
            <a:r>
              <a:rPr lang="ja-JP" altLang="en-US"/>
              <a:t>が日次勤怠申請</a:t>
            </a:r>
            <a:endParaRPr lang="en-US" altLang="ja-JP" dirty="0"/>
          </a:p>
          <a:p>
            <a:r>
              <a:rPr lang="ja-JP" altLang="en-US"/>
              <a:t>を行っていないため承認できません。</a:t>
            </a:r>
            <a:endParaRPr lang="en-US" altLang="ja-JP" dirty="0"/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C004B0F7-E1F5-0640-A266-BBB83075D54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ja-JP" altLang="en-US"/>
              <a:t>右上の「一括承認」を押下すると</a:t>
            </a:r>
            <a:endParaRPr lang="en-US" altLang="ja-JP" dirty="0"/>
          </a:p>
          <a:p>
            <a:r>
              <a:rPr lang="ja-JP" altLang="en-US"/>
              <a:t>選択した日付の、絞り込み表示を</a:t>
            </a:r>
            <a:endParaRPr lang="en-US" altLang="ja-JP" dirty="0"/>
          </a:p>
          <a:p>
            <a:r>
              <a:rPr lang="ja-JP" altLang="en-US"/>
              <a:t>している社員の</a:t>
            </a:r>
            <a:r>
              <a:rPr lang="ja-JP" altLang="en-US" b="1">
                <a:solidFill>
                  <a:srgbClr val="1B529A"/>
                </a:solidFill>
              </a:rPr>
              <a:t>日次勤怠を一括で</a:t>
            </a:r>
            <a:endParaRPr lang="en-US" altLang="ja-JP" b="1" dirty="0">
              <a:solidFill>
                <a:srgbClr val="1B529A"/>
              </a:solidFill>
            </a:endParaRPr>
          </a:p>
          <a:p>
            <a:r>
              <a:rPr lang="ja-JP" altLang="en-US" b="1">
                <a:solidFill>
                  <a:srgbClr val="1B529A"/>
                </a:solidFill>
              </a:rPr>
              <a:t>承認</a:t>
            </a:r>
            <a:r>
              <a:rPr lang="ja-JP" altLang="en-US"/>
              <a:t>することも可能です。</a:t>
            </a:r>
            <a:endParaRPr lang="en-US" altLang="ja-JP" dirty="0"/>
          </a:p>
          <a:p>
            <a:endParaRPr lang="ja-JP" altLang="en-US"/>
          </a:p>
          <a:p>
            <a:r>
              <a:rPr lang="en-US" altLang="ja-JP" dirty="0"/>
              <a:t>※</a:t>
            </a:r>
            <a:r>
              <a:rPr lang="ja-JP" altLang="en-US"/>
              <a:t>一括承認を利用する場合は、</a:t>
            </a:r>
          </a:p>
          <a:p>
            <a:r>
              <a:rPr lang="ja-JP" altLang="en-US"/>
              <a:t>勤怠管理 </a:t>
            </a:r>
            <a:r>
              <a:rPr lang="en-US" altLang="ja-JP" dirty="0"/>
              <a:t>&gt; </a:t>
            </a:r>
            <a:r>
              <a:rPr lang="ja-JP" altLang="en-US"/>
              <a:t>システム管理 </a:t>
            </a:r>
            <a:r>
              <a:rPr lang="en-US" altLang="ja-JP" dirty="0"/>
              <a:t>&gt; </a:t>
            </a:r>
            <a:r>
              <a:rPr lang="ja-JP" altLang="en-US"/>
              <a:t>勤怠設</a:t>
            </a:r>
            <a:endParaRPr lang="en-US" altLang="ja-JP" dirty="0"/>
          </a:p>
          <a:p>
            <a:r>
              <a:rPr lang="ja-JP" altLang="en-US"/>
              <a:t>定 </a:t>
            </a:r>
            <a:r>
              <a:rPr lang="en-US" altLang="ja-JP" dirty="0"/>
              <a:t>&gt; </a:t>
            </a:r>
            <a:r>
              <a:rPr lang="ja-JP" altLang="en-US"/>
              <a:t>日次勤怠タブ　 「一括承認」</a:t>
            </a:r>
            <a:endParaRPr lang="en-US" altLang="ja-JP" dirty="0"/>
          </a:p>
          <a:p>
            <a:r>
              <a:rPr lang="ja-JP" altLang="en-US"/>
              <a:t>を利用すると設定してください。</a:t>
            </a:r>
          </a:p>
        </p:txBody>
      </p:sp>
      <p:pic>
        <p:nvPicPr>
          <p:cNvPr id="23" name="コンテンツ プレースホルダー 22">
            <a:extLst>
              <a:ext uri="{FF2B5EF4-FFF2-40B4-BE49-F238E27FC236}">
                <a16:creationId xmlns:a16="http://schemas.microsoft.com/office/drawing/2014/main" id="{37485C66-C292-F542-94EF-0391439DF286}"/>
              </a:ext>
            </a:extLst>
          </p:cNvPr>
          <p:cNvPicPr>
            <a:picLocks noGrp="1" noChangeAspect="1"/>
          </p:cNvPicPr>
          <p:nvPr>
            <p:ph sz="quarter" idx="23"/>
          </p:nvPr>
        </p:nvPicPr>
        <p:blipFill>
          <a:blip r:embed="rId3"/>
          <a:stretch>
            <a:fillRect/>
          </a:stretch>
        </p:blipFill>
        <p:spPr>
          <a:xfrm>
            <a:off x="188913" y="4735836"/>
            <a:ext cx="4103687" cy="1591616"/>
          </a:xfrm>
          <a:prstGeom prst="rect">
            <a:avLst/>
          </a:prstGeom>
        </p:spPr>
      </p:pic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BB8B1037-D7A2-6341-A098-8F54736118AE}"/>
              </a:ext>
            </a:extLst>
          </p:cNvPr>
          <p:cNvSpPr/>
          <p:nvPr/>
        </p:nvSpPr>
        <p:spPr>
          <a:xfrm>
            <a:off x="2132058" y="2134773"/>
            <a:ext cx="2140675" cy="458993"/>
          </a:xfrm>
          <a:prstGeom prst="rect">
            <a:avLst/>
          </a:prstGeom>
          <a:noFill/>
          <a:ln>
            <a:solidFill>
              <a:srgbClr val="38B6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pic>
        <p:nvPicPr>
          <p:cNvPr id="21" name="コンテンツ プレースホルダー 47">
            <a:extLst>
              <a:ext uri="{FF2B5EF4-FFF2-40B4-BE49-F238E27FC236}">
                <a16:creationId xmlns:a16="http://schemas.microsoft.com/office/drawing/2014/main" id="{56827FDE-C76F-6F49-A2D1-22F00FD7EBB5}"/>
              </a:ext>
            </a:extLst>
          </p:cNvPr>
          <p:cNvPicPr>
            <a:picLocks noGrp="1" noChangeAspect="1"/>
          </p:cNvPicPr>
          <p:nvPr>
            <p:ph sz="quarter" idx="22"/>
          </p:nvPr>
        </p:nvPicPr>
        <p:blipFill>
          <a:blip r:embed="rId4"/>
          <a:stretch>
            <a:fillRect/>
          </a:stretch>
        </p:blipFill>
        <p:spPr>
          <a:xfrm>
            <a:off x="188913" y="1785168"/>
            <a:ext cx="4103687" cy="1924002"/>
          </a:xfrm>
          <a:prstGeom prst="rect">
            <a:avLst/>
          </a:prstGeom>
        </p:spPr>
      </p:pic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022AD13A-AEE9-B34A-AD06-B42A1A314188}"/>
              </a:ext>
            </a:extLst>
          </p:cNvPr>
          <p:cNvSpPr/>
          <p:nvPr/>
        </p:nvSpPr>
        <p:spPr>
          <a:xfrm>
            <a:off x="3980873" y="1965524"/>
            <a:ext cx="275329" cy="1751668"/>
          </a:xfrm>
          <a:prstGeom prst="rect">
            <a:avLst/>
          </a:prstGeom>
          <a:noFill/>
          <a:ln>
            <a:solidFill>
              <a:srgbClr val="38B6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40EBDEC3-C766-984C-95FF-3292AF8B82F7}"/>
              </a:ext>
            </a:extLst>
          </p:cNvPr>
          <p:cNvSpPr/>
          <p:nvPr/>
        </p:nvSpPr>
        <p:spPr>
          <a:xfrm>
            <a:off x="3871702" y="5044343"/>
            <a:ext cx="352379" cy="213756"/>
          </a:xfrm>
          <a:prstGeom prst="rect">
            <a:avLst/>
          </a:prstGeom>
          <a:noFill/>
          <a:ln>
            <a:solidFill>
              <a:srgbClr val="38B6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31D41C20-8FA3-3149-AD30-91236FE5A7A1}"/>
              </a:ext>
            </a:extLst>
          </p:cNvPr>
          <p:cNvSpPr/>
          <p:nvPr/>
        </p:nvSpPr>
        <p:spPr>
          <a:xfrm>
            <a:off x="1730943" y="4804641"/>
            <a:ext cx="2493139" cy="170897"/>
          </a:xfrm>
          <a:prstGeom prst="rect">
            <a:avLst/>
          </a:prstGeom>
          <a:noFill/>
          <a:ln>
            <a:solidFill>
              <a:srgbClr val="38B6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E706CF1E-782B-914D-88A7-5D1EAB47CE15}"/>
              </a:ext>
            </a:extLst>
          </p:cNvPr>
          <p:cNvSpPr/>
          <p:nvPr/>
        </p:nvSpPr>
        <p:spPr>
          <a:xfrm>
            <a:off x="231569" y="4799527"/>
            <a:ext cx="536869" cy="171718"/>
          </a:xfrm>
          <a:prstGeom prst="rect">
            <a:avLst/>
          </a:prstGeom>
          <a:noFill/>
          <a:ln>
            <a:solidFill>
              <a:srgbClr val="38B6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915812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4CE6967D-72BB-194B-9A74-2ECB175A29D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ja-JP" altLang="en-US"/>
              <a:t>日次勤怠における、勤怠登録情報（出勤時刻、退勤時刻等）の修正方法とコメントの残し方をご紹介します。</a:t>
            </a:r>
          </a:p>
          <a:p>
            <a:endParaRPr kumimoji="1" lang="ja-JP" altLang="en-US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C3C4C7C8-D3F9-5D4E-A699-4C6E8D413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3-1. </a:t>
            </a:r>
            <a:r>
              <a:rPr lang="en-US" altLang="ja-JP" dirty="0">
                <a:latin typeface="+mn-ea"/>
              </a:rPr>
              <a:t>【</a:t>
            </a:r>
            <a:r>
              <a:rPr lang="ja-JP" altLang="en-US">
                <a:latin typeface="+mn-ea"/>
              </a:rPr>
              <a:t>日次勤怠</a:t>
            </a:r>
            <a:r>
              <a:rPr lang="en-US" altLang="ja-JP" dirty="0">
                <a:latin typeface="+mn-ea"/>
              </a:rPr>
              <a:t>】</a:t>
            </a:r>
            <a:r>
              <a:rPr lang="ja-JP" altLang="en-US">
                <a:latin typeface="+mn-ea"/>
              </a:rPr>
              <a:t>日次勤怠の申請を承認・差し戻し（</a:t>
            </a:r>
            <a:r>
              <a:rPr lang="en-US" altLang="ja-JP" dirty="0">
                <a:latin typeface="+mn-ea"/>
              </a:rPr>
              <a:t>3/4</a:t>
            </a:r>
            <a:r>
              <a:rPr lang="ja-JP" altLang="en-US">
                <a:latin typeface="+mn-ea"/>
              </a:rPr>
              <a:t>）</a:t>
            </a:r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C0D7105-1C55-A146-BD34-97F9699E2DA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ja-JP" altLang="en-US"/>
              <a:t>修正</a:t>
            </a:r>
            <a:r>
              <a:rPr lang="en-US" altLang="ja-JP" dirty="0"/>
              <a:t> </a:t>
            </a:r>
            <a:r>
              <a:rPr lang="ja-JP" altLang="en-US"/>
              <a:t>もしくは</a:t>
            </a:r>
            <a:r>
              <a:rPr lang="en-US" altLang="ja-JP" dirty="0"/>
              <a:t> </a:t>
            </a:r>
            <a:r>
              <a:rPr lang="ja-JP" altLang="en-US"/>
              <a:t>コメントを残したい</a:t>
            </a:r>
            <a:endParaRPr lang="en-US" altLang="ja-JP" dirty="0"/>
          </a:p>
          <a:p>
            <a:r>
              <a:rPr lang="ja-JP" altLang="en-US"/>
              <a:t>社員の「鉛筆マーク」を押下します。</a:t>
            </a:r>
          </a:p>
          <a:p>
            <a:endParaRPr kumimoji="1" lang="ja-JP" altLang="en-US"/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C004B0F7-E1F5-0640-A266-BBB83075D54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kumimoji="1" lang="ja-JP" altLang="en-US"/>
              <a:t>必要に応じて、出勤・退勤時間や</a:t>
            </a:r>
            <a:endParaRPr kumimoji="1" lang="en-US" altLang="ja-JP" dirty="0"/>
          </a:p>
          <a:p>
            <a:r>
              <a:rPr lang="ja-JP" altLang="en-US"/>
              <a:t>休憩時間を修正することができます。</a:t>
            </a:r>
            <a:endParaRPr lang="en-US" altLang="ja-JP" dirty="0"/>
          </a:p>
          <a:p>
            <a:endParaRPr kumimoji="1" lang="en-US" altLang="ja-JP" dirty="0"/>
          </a:p>
          <a:p>
            <a:r>
              <a:rPr lang="ja-JP" altLang="en-US"/>
              <a:t>所属長コメントに詳細を記録し、</a:t>
            </a:r>
            <a:endParaRPr lang="en-US" altLang="ja-JP" dirty="0"/>
          </a:p>
          <a:p>
            <a:r>
              <a:rPr kumimoji="1" lang="ja-JP" altLang="en-US"/>
              <a:t>差し戻したり承認することも可能です。</a:t>
            </a:r>
          </a:p>
        </p:txBody>
      </p:sp>
      <p:pic>
        <p:nvPicPr>
          <p:cNvPr id="8" name="コンテンツ プレースホルダー 7">
            <a:extLst>
              <a:ext uri="{FF2B5EF4-FFF2-40B4-BE49-F238E27FC236}">
                <a16:creationId xmlns:a16="http://schemas.microsoft.com/office/drawing/2014/main" id="{C90EE5C8-7F03-ED48-B20F-AFE2E4F0F4B7}"/>
              </a:ext>
            </a:extLst>
          </p:cNvPr>
          <p:cNvPicPr>
            <a:picLocks noGrp="1" noChangeAspect="1"/>
          </p:cNvPicPr>
          <p:nvPr>
            <p:ph sz="quarter" idx="22"/>
          </p:nvPr>
        </p:nvPicPr>
        <p:blipFill>
          <a:blip r:embed="rId3"/>
          <a:stretch>
            <a:fillRect/>
          </a:stretch>
        </p:blipFill>
        <p:spPr>
          <a:xfrm>
            <a:off x="188913" y="1913008"/>
            <a:ext cx="4103687" cy="1668321"/>
          </a:xfrm>
          <a:prstGeom prst="rect">
            <a:avLst/>
          </a:prstGeom>
        </p:spPr>
      </p:pic>
      <p:pic>
        <p:nvPicPr>
          <p:cNvPr id="12" name="コンテンツ プレースホルダー 11">
            <a:extLst>
              <a:ext uri="{FF2B5EF4-FFF2-40B4-BE49-F238E27FC236}">
                <a16:creationId xmlns:a16="http://schemas.microsoft.com/office/drawing/2014/main" id="{ECE40C91-EE6F-DF4A-BECF-4E2CD0CABAFA}"/>
              </a:ext>
            </a:extLst>
          </p:cNvPr>
          <p:cNvPicPr>
            <a:picLocks noGrp="1" noChangeAspect="1"/>
          </p:cNvPicPr>
          <p:nvPr>
            <p:ph sz="quarter" idx="23"/>
          </p:nvPr>
        </p:nvPicPr>
        <p:blipFill>
          <a:blip r:embed="rId4"/>
          <a:stretch>
            <a:fillRect/>
          </a:stretch>
        </p:blipFill>
        <p:spPr>
          <a:xfrm>
            <a:off x="318202" y="4240213"/>
            <a:ext cx="3845108" cy="2582862"/>
          </a:xfrm>
          <a:prstGeom prst="rect">
            <a:avLst/>
          </a:prstGeom>
        </p:spPr>
      </p:pic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8971E9C7-BFC8-E549-87FE-96AE914F2B66}"/>
              </a:ext>
            </a:extLst>
          </p:cNvPr>
          <p:cNvSpPr/>
          <p:nvPr/>
        </p:nvSpPr>
        <p:spPr>
          <a:xfrm>
            <a:off x="307064" y="2924103"/>
            <a:ext cx="146961" cy="146121"/>
          </a:xfrm>
          <a:prstGeom prst="rect">
            <a:avLst/>
          </a:prstGeom>
          <a:noFill/>
          <a:ln>
            <a:solidFill>
              <a:srgbClr val="38B6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B01B8E3B-54F4-2D42-A97F-FFD191F0C722}"/>
              </a:ext>
            </a:extLst>
          </p:cNvPr>
          <p:cNvSpPr/>
          <p:nvPr/>
        </p:nvSpPr>
        <p:spPr>
          <a:xfrm>
            <a:off x="383785" y="4625788"/>
            <a:ext cx="2140675" cy="458993"/>
          </a:xfrm>
          <a:prstGeom prst="rect">
            <a:avLst/>
          </a:prstGeom>
          <a:noFill/>
          <a:ln>
            <a:solidFill>
              <a:srgbClr val="38B6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F54D9F79-7E4A-EE40-98F3-4CA87BE8E1D9}"/>
              </a:ext>
            </a:extLst>
          </p:cNvPr>
          <p:cNvSpPr/>
          <p:nvPr/>
        </p:nvSpPr>
        <p:spPr>
          <a:xfrm>
            <a:off x="383785" y="5909659"/>
            <a:ext cx="2818611" cy="299476"/>
          </a:xfrm>
          <a:prstGeom prst="rect">
            <a:avLst/>
          </a:prstGeom>
          <a:noFill/>
          <a:ln>
            <a:solidFill>
              <a:srgbClr val="38B6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A6B96812-60D1-3741-9F01-0691D83D9792}"/>
              </a:ext>
            </a:extLst>
          </p:cNvPr>
          <p:cNvSpPr/>
          <p:nvPr/>
        </p:nvSpPr>
        <p:spPr>
          <a:xfrm>
            <a:off x="2158908" y="6536144"/>
            <a:ext cx="1386455" cy="244281"/>
          </a:xfrm>
          <a:prstGeom prst="rect">
            <a:avLst/>
          </a:prstGeom>
          <a:noFill/>
          <a:ln>
            <a:solidFill>
              <a:srgbClr val="38B6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790134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11A3E6D7-D102-D04E-A4AD-F9BA5285E79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ja-JP" altLang="en-US"/>
              <a:t>第一承認者は、社員の</a:t>
            </a:r>
            <a:r>
              <a:rPr lang="en-US" altLang="ja-JP" dirty="0"/>
              <a:t>1</a:t>
            </a:r>
            <a:r>
              <a:rPr lang="ja-JP" altLang="en-US"/>
              <a:t>ヶ月の勤怠をまとめて確認し、承認することも可能です。</a:t>
            </a:r>
            <a:endParaRPr kumimoji="1" lang="ja-JP" altLang="en-US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05230478-FB96-7441-B837-11D0ABA408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3-1. </a:t>
            </a:r>
            <a:r>
              <a:rPr lang="en-US" altLang="ja-JP" dirty="0">
                <a:latin typeface="+mn-ea"/>
              </a:rPr>
              <a:t>【</a:t>
            </a:r>
            <a:r>
              <a:rPr lang="ja-JP" altLang="en-US">
                <a:latin typeface="+mn-ea"/>
              </a:rPr>
              <a:t>日次勤怠</a:t>
            </a:r>
            <a:r>
              <a:rPr lang="en-US" altLang="ja-JP" dirty="0">
                <a:latin typeface="+mn-ea"/>
              </a:rPr>
              <a:t>】</a:t>
            </a:r>
            <a:r>
              <a:rPr lang="ja-JP" altLang="en-US">
                <a:latin typeface="+mn-ea"/>
              </a:rPr>
              <a:t>日次勤怠の申請を承認・差し戻し（</a:t>
            </a:r>
            <a:r>
              <a:rPr lang="en-US" altLang="ja-JP" dirty="0">
                <a:latin typeface="+mn-ea"/>
              </a:rPr>
              <a:t>4/4</a:t>
            </a:r>
            <a:r>
              <a:rPr lang="ja-JP" altLang="en-US">
                <a:latin typeface="+mn-ea"/>
              </a:rPr>
              <a:t>）</a:t>
            </a:r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7BAFDAFE-B46D-BC41-8046-B55E9FE6524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ja-JP" altLang="en-US"/>
              <a:t>１</a:t>
            </a:r>
            <a:r>
              <a:rPr kumimoji="1" lang="ja-JP" altLang="en-US"/>
              <a:t>ヶ月の勤怠をまとめて確認したい</a:t>
            </a:r>
            <a:endParaRPr kumimoji="1" lang="en-US" altLang="ja-JP" dirty="0"/>
          </a:p>
          <a:p>
            <a:r>
              <a:rPr lang="ja-JP" altLang="en-US"/>
              <a:t>社員の氏名のテキストリンクを押下</a:t>
            </a:r>
            <a:endParaRPr lang="en-US" altLang="ja-JP" dirty="0"/>
          </a:p>
          <a:p>
            <a:r>
              <a:rPr lang="ja-JP" altLang="en-US"/>
              <a:t>します。</a:t>
            </a:r>
            <a:endParaRPr kumimoji="1" lang="ja-JP" altLang="en-US"/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B2572435-42AC-DD4D-9E1A-CF5E976FCCE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ja-JP" altLang="en-US"/>
              <a:t>その社員の１ヶ月の勤務状況を確認</a:t>
            </a:r>
            <a:endParaRPr lang="en-US" altLang="ja-JP" dirty="0"/>
          </a:p>
          <a:p>
            <a:r>
              <a:rPr lang="ja-JP" altLang="en-US"/>
              <a:t>することができます。この画面から</a:t>
            </a:r>
            <a:endParaRPr lang="en-US" altLang="ja-JP" dirty="0"/>
          </a:p>
          <a:p>
            <a:r>
              <a:rPr kumimoji="1" lang="ja-JP" altLang="en-US"/>
              <a:t>でも日次勤怠の確認・承認・差し戻</a:t>
            </a:r>
            <a:endParaRPr kumimoji="1" lang="en-US" altLang="ja-JP" dirty="0"/>
          </a:p>
          <a:p>
            <a:r>
              <a:rPr kumimoji="1" lang="ja-JP" altLang="en-US"/>
              <a:t>し</a:t>
            </a:r>
            <a:r>
              <a:rPr lang="ja-JP" altLang="en-US"/>
              <a:t>ができます。</a:t>
            </a:r>
            <a:endParaRPr lang="en-US" altLang="ja-JP" dirty="0"/>
          </a:p>
          <a:p>
            <a:endParaRPr kumimoji="1" lang="ja-JP" altLang="en-US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B47E9AED-F173-964E-858D-04A082DC025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ja-JP" altLang="en-US"/>
              <a:t>右上の「一括承認」を押下すると</a:t>
            </a:r>
            <a:endParaRPr lang="en-US" altLang="ja-JP" dirty="0"/>
          </a:p>
          <a:p>
            <a:r>
              <a:rPr lang="ja-JP" altLang="en-US" b="1">
                <a:solidFill>
                  <a:srgbClr val="1B529A"/>
                </a:solidFill>
              </a:rPr>
              <a:t>確認した日までの日次勤怠を一括で</a:t>
            </a:r>
            <a:endParaRPr lang="en-US" altLang="ja-JP" b="1" dirty="0">
              <a:solidFill>
                <a:srgbClr val="1B529A"/>
              </a:solidFill>
            </a:endParaRPr>
          </a:p>
          <a:p>
            <a:r>
              <a:rPr lang="ja-JP" altLang="en-US" b="1">
                <a:solidFill>
                  <a:srgbClr val="1B529A"/>
                </a:solidFill>
              </a:rPr>
              <a:t>承認</a:t>
            </a:r>
            <a:r>
              <a:rPr lang="ja-JP" altLang="en-US"/>
              <a:t>することができます。</a:t>
            </a:r>
            <a:endParaRPr lang="en-US" altLang="ja-JP" dirty="0"/>
          </a:p>
          <a:p>
            <a:endParaRPr lang="ja-JP" altLang="en-US"/>
          </a:p>
          <a:p>
            <a:r>
              <a:rPr lang="en-US" altLang="ja-JP" dirty="0"/>
              <a:t>※</a:t>
            </a:r>
            <a:r>
              <a:rPr lang="ja-JP" altLang="en-US"/>
              <a:t>一括承認を利用する場合は、</a:t>
            </a:r>
          </a:p>
          <a:p>
            <a:r>
              <a:rPr lang="ja-JP" altLang="en-US"/>
              <a:t>勤怠管理 </a:t>
            </a:r>
            <a:r>
              <a:rPr lang="en-US" altLang="ja-JP" dirty="0"/>
              <a:t>&gt; </a:t>
            </a:r>
            <a:r>
              <a:rPr lang="ja-JP" altLang="en-US"/>
              <a:t>システム管理 </a:t>
            </a:r>
            <a:r>
              <a:rPr lang="en-US" altLang="ja-JP" dirty="0"/>
              <a:t>&gt; </a:t>
            </a:r>
            <a:r>
              <a:rPr lang="ja-JP" altLang="en-US"/>
              <a:t>勤怠設</a:t>
            </a:r>
            <a:endParaRPr lang="en-US" altLang="ja-JP" dirty="0"/>
          </a:p>
          <a:p>
            <a:r>
              <a:rPr lang="ja-JP" altLang="en-US"/>
              <a:t>定 </a:t>
            </a:r>
            <a:r>
              <a:rPr lang="en-US" altLang="ja-JP" dirty="0"/>
              <a:t>&gt; </a:t>
            </a:r>
            <a:r>
              <a:rPr lang="ja-JP" altLang="en-US"/>
              <a:t>日次勤怠タブ　 「一括承認」</a:t>
            </a:r>
            <a:endParaRPr lang="en-US" altLang="ja-JP" dirty="0"/>
          </a:p>
          <a:p>
            <a:r>
              <a:rPr lang="ja-JP" altLang="en-US"/>
              <a:t>を利用すると設定してください。</a:t>
            </a:r>
          </a:p>
          <a:p>
            <a:endParaRPr kumimoji="1" lang="ja-JP" altLang="en-US"/>
          </a:p>
        </p:txBody>
      </p:sp>
      <p:pic>
        <p:nvPicPr>
          <p:cNvPr id="12" name="コンテンツ プレースホルダー 11">
            <a:extLst>
              <a:ext uri="{FF2B5EF4-FFF2-40B4-BE49-F238E27FC236}">
                <a16:creationId xmlns:a16="http://schemas.microsoft.com/office/drawing/2014/main" id="{CACE9D00-6E8D-C346-9FBF-06300E582343}"/>
              </a:ext>
            </a:extLst>
          </p:cNvPr>
          <p:cNvPicPr>
            <a:picLocks noGrp="1" noChangeAspect="1"/>
          </p:cNvPicPr>
          <p:nvPr>
            <p:ph sz="quarter" idx="23"/>
          </p:nvPr>
        </p:nvPicPr>
        <p:blipFill>
          <a:blip r:embed="rId3"/>
          <a:stretch>
            <a:fillRect/>
          </a:stretch>
        </p:blipFill>
        <p:spPr>
          <a:xfrm>
            <a:off x="188913" y="4256433"/>
            <a:ext cx="4103687" cy="2550422"/>
          </a:xfrm>
          <a:prstGeom prst="rect">
            <a:avLst/>
          </a:prstGeom>
        </p:spPr>
      </p:pic>
      <p:pic>
        <p:nvPicPr>
          <p:cNvPr id="14" name="コンテンツ プレースホルダー 13">
            <a:extLst>
              <a:ext uri="{FF2B5EF4-FFF2-40B4-BE49-F238E27FC236}">
                <a16:creationId xmlns:a16="http://schemas.microsoft.com/office/drawing/2014/main" id="{AE780FBA-C9E4-E840-B61D-D016B7934404}"/>
              </a:ext>
            </a:extLst>
          </p:cNvPr>
          <p:cNvPicPr>
            <a:picLocks noGrp="1" noChangeAspect="1"/>
          </p:cNvPicPr>
          <p:nvPr>
            <p:ph sz="quarter" idx="24"/>
          </p:nvPr>
        </p:nvPicPr>
        <p:blipFill>
          <a:blip r:embed="rId4"/>
          <a:stretch>
            <a:fillRect/>
          </a:stretch>
        </p:blipFill>
        <p:spPr>
          <a:xfrm>
            <a:off x="187325" y="7030981"/>
            <a:ext cx="4103688" cy="2554401"/>
          </a:xfrm>
          <a:prstGeom prst="rect">
            <a:avLst/>
          </a:prstGeom>
        </p:spPr>
      </p:pic>
      <p:pic>
        <p:nvPicPr>
          <p:cNvPr id="10" name="コンテンツ プレースホルダー 7">
            <a:extLst>
              <a:ext uri="{FF2B5EF4-FFF2-40B4-BE49-F238E27FC236}">
                <a16:creationId xmlns:a16="http://schemas.microsoft.com/office/drawing/2014/main" id="{DB066694-BA17-A147-AF24-8B0373BC481C}"/>
              </a:ext>
            </a:extLst>
          </p:cNvPr>
          <p:cNvPicPr>
            <a:picLocks noGrp="1" noChangeAspect="1"/>
          </p:cNvPicPr>
          <p:nvPr>
            <p:ph sz="quarter" idx="22"/>
          </p:nvPr>
        </p:nvPicPr>
        <p:blipFill>
          <a:blip r:embed="rId5"/>
          <a:stretch>
            <a:fillRect/>
          </a:stretch>
        </p:blipFill>
        <p:spPr>
          <a:xfrm>
            <a:off x="188913" y="1913008"/>
            <a:ext cx="4103687" cy="1668321"/>
          </a:xfrm>
          <a:prstGeom prst="rect">
            <a:avLst/>
          </a:prstGeom>
        </p:spPr>
      </p:pic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8772DE20-51CD-394D-B303-9C0777FE069C}"/>
              </a:ext>
            </a:extLst>
          </p:cNvPr>
          <p:cNvSpPr/>
          <p:nvPr/>
        </p:nvSpPr>
        <p:spPr>
          <a:xfrm>
            <a:off x="513708" y="2955533"/>
            <a:ext cx="349321" cy="127364"/>
          </a:xfrm>
          <a:prstGeom prst="rect">
            <a:avLst/>
          </a:prstGeom>
          <a:noFill/>
          <a:ln>
            <a:solidFill>
              <a:srgbClr val="38B6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AB9AC1C6-DC23-554C-9E9D-A32508BE2B0D}"/>
              </a:ext>
            </a:extLst>
          </p:cNvPr>
          <p:cNvSpPr/>
          <p:nvPr/>
        </p:nvSpPr>
        <p:spPr>
          <a:xfrm>
            <a:off x="3971924" y="4889317"/>
            <a:ext cx="298625" cy="1916295"/>
          </a:xfrm>
          <a:prstGeom prst="rect">
            <a:avLst/>
          </a:prstGeom>
          <a:noFill/>
          <a:ln>
            <a:solidFill>
              <a:srgbClr val="38B6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C7579EA3-D108-4B4F-A23F-EEED9DA4BE10}"/>
              </a:ext>
            </a:extLst>
          </p:cNvPr>
          <p:cNvSpPr/>
          <p:nvPr/>
        </p:nvSpPr>
        <p:spPr>
          <a:xfrm>
            <a:off x="3604327" y="7455539"/>
            <a:ext cx="372007" cy="199295"/>
          </a:xfrm>
          <a:prstGeom prst="rect">
            <a:avLst/>
          </a:prstGeom>
          <a:noFill/>
          <a:ln>
            <a:solidFill>
              <a:srgbClr val="38B6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195129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3CE60AC3-DB6A-0846-BD29-0B1AC1A490F6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35744" y="1280591"/>
            <a:ext cx="6186511" cy="6840759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170000"/>
              </a:lnSpc>
              <a:buNone/>
            </a:pPr>
            <a:r>
              <a:rPr lang="ja-JP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この度は、クラウド勤怠管理システム「</a:t>
            </a:r>
            <a:r>
              <a:rPr lang="en" altLang="ja-JP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HRMOS</a:t>
            </a:r>
            <a:r>
              <a:rPr lang="ja-JP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勤怠 </a:t>
            </a:r>
            <a:r>
              <a:rPr lang="en" altLang="ja-JP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by IEYASU</a:t>
            </a:r>
            <a:r>
              <a:rPr lang="ja-JP" altLang="en" sz="1200">
                <a:solidFill>
                  <a:schemeClr val="tx1">
                    <a:lumMod val="75000"/>
                    <a:lumOff val="2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」</a:t>
            </a:r>
            <a:r>
              <a:rPr lang="ja-JP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にお申込いただき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ja-JP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誠にありがとうございます。</a:t>
            </a:r>
          </a:p>
          <a:p>
            <a:pPr marL="0" indent="0">
              <a:lnSpc>
                <a:spcPct val="170000"/>
              </a:lnSpc>
              <a:buNone/>
            </a:pPr>
            <a:endParaRPr lang="ja-JP" altLang="en-US" sz="1200"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ja-JP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本マニュアルは、</a:t>
            </a:r>
            <a:r>
              <a:rPr lang="ja-JP" altLang="en-US" sz="1200" b="1">
                <a:solidFill>
                  <a:srgbClr val="1B529A"/>
                </a:solidFill>
              </a:rPr>
              <a:t>承認者配布用マニュアル</a:t>
            </a:r>
            <a:r>
              <a:rPr lang="ja-JP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です。</a:t>
            </a:r>
            <a:endParaRPr lang="en-US" altLang="ja-JP" sz="1200" dirty="0">
              <a:solidFill>
                <a:schemeClr val="tx1">
                  <a:lumMod val="75000"/>
                  <a:lumOff val="25000"/>
                </a:schemeClr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ja-JP" altLang="en-US" sz="1200">
                <a:solidFill>
                  <a:schemeClr val="tx1">
                    <a:lumMod val="75000"/>
                    <a:lumOff val="25000"/>
                  </a:schemeClr>
                </a:solidFill>
              </a:rPr>
              <a:t>企業のシステム管理者様から承認者の方々へ、</a:t>
            </a:r>
            <a:r>
              <a:rPr lang="en" altLang="ja-JP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 HRMOS</a:t>
            </a:r>
            <a:r>
              <a:rPr lang="ja-JP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勤怠</a:t>
            </a:r>
            <a:r>
              <a:rPr lang="ja-JP" altLang="en-US" sz="1200">
                <a:solidFill>
                  <a:schemeClr val="tx1">
                    <a:lumMod val="75000"/>
                    <a:lumOff val="25000"/>
                  </a:schemeClr>
                </a:solidFill>
              </a:rPr>
              <a:t>の利用方法をご案内する</a:t>
            </a:r>
            <a:endParaRPr lang="en-US" altLang="ja-JP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ja-JP" altLang="en-US" sz="1200">
                <a:solidFill>
                  <a:schemeClr val="tx1">
                    <a:lumMod val="75000"/>
                    <a:lumOff val="25000"/>
                  </a:schemeClr>
                </a:solidFill>
              </a:rPr>
              <a:t>ことを目的に作成されました。システム管理者様に設定していただいた内容により、</a:t>
            </a:r>
            <a:endParaRPr lang="en-US" altLang="ja-JP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ja-JP" altLang="en-US" sz="1200">
                <a:solidFill>
                  <a:schemeClr val="tx1">
                    <a:lumMod val="75000"/>
                    <a:lumOff val="25000"/>
                  </a:schemeClr>
                </a:solidFill>
              </a:rPr>
              <a:t>従業員の方が利用する項目や機能が異なりますので、必要部分のみ残してスライドを</a:t>
            </a:r>
            <a:endParaRPr lang="en-US" altLang="ja-JP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ja-JP" altLang="en-US" sz="1200">
                <a:solidFill>
                  <a:schemeClr val="tx1">
                    <a:lumMod val="75000"/>
                    <a:lumOff val="25000"/>
                  </a:schemeClr>
                </a:solidFill>
              </a:rPr>
              <a:t>削除するなど、自社用にカスタマイズをしてご利用ください。</a:t>
            </a:r>
          </a:p>
          <a:p>
            <a:pPr marL="0" indent="0">
              <a:lnSpc>
                <a:spcPct val="170000"/>
              </a:lnSpc>
              <a:buNone/>
            </a:pPr>
            <a:endParaRPr lang="en-US" altLang="ja-JP" sz="1200" dirty="0"/>
          </a:p>
          <a:p>
            <a:pPr marL="0" indent="0">
              <a:lnSpc>
                <a:spcPct val="170000"/>
              </a:lnSpc>
              <a:buNone/>
            </a:pPr>
            <a:endParaRPr lang="en-US" altLang="ja-JP" sz="1200" dirty="0"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0" indent="0">
              <a:lnSpc>
                <a:spcPct val="170000"/>
              </a:lnSpc>
              <a:buNone/>
            </a:pPr>
            <a:endParaRPr lang="en-US" altLang="ja-JP" sz="1200" dirty="0"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0" indent="0">
              <a:lnSpc>
                <a:spcPct val="170000"/>
              </a:lnSpc>
              <a:buNone/>
            </a:pPr>
            <a:endParaRPr lang="en-US" altLang="ja-JP" sz="1200" dirty="0"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0" indent="0">
              <a:lnSpc>
                <a:spcPct val="170000"/>
              </a:lnSpc>
              <a:buNone/>
            </a:pPr>
            <a:endParaRPr lang="en-US" altLang="ja-JP" sz="1200" dirty="0"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0" indent="0">
              <a:lnSpc>
                <a:spcPct val="170000"/>
              </a:lnSpc>
              <a:buNone/>
            </a:pPr>
            <a:endParaRPr lang="en-US" altLang="ja-JP" sz="1200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8016F1C4-7905-1D48-97BD-8073020E7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5517232" cy="488504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はじめに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FFABE22-0A8C-6F4C-A48A-1BEE048AA5BB}"/>
              </a:ext>
            </a:extLst>
          </p:cNvPr>
          <p:cNvSpPr txBox="1"/>
          <p:nvPr/>
        </p:nvSpPr>
        <p:spPr>
          <a:xfrm>
            <a:off x="260648" y="809044"/>
            <a:ext cx="63367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>
                <a:solidFill>
                  <a:srgbClr val="1B529A"/>
                </a:solidFill>
              </a:rPr>
              <a:t>■</a:t>
            </a:r>
            <a:r>
              <a:rPr kumimoji="1" lang="ja-JP" altLang="en-US" sz="1400" b="1">
                <a:solidFill>
                  <a:srgbClr val="5D3A1A"/>
                </a:solidFill>
              </a:rPr>
              <a:t>  </a:t>
            </a:r>
            <a:r>
              <a:rPr kumimoji="1" lang="ja-JP" altLang="en-US" sz="1400" b="1">
                <a:solidFill>
                  <a:schemeClr val="tx1">
                    <a:lumMod val="75000"/>
                    <a:lumOff val="25000"/>
                  </a:schemeClr>
                </a:solidFill>
              </a:rPr>
              <a:t>本マニュアルの目的</a:t>
            </a:r>
            <a:endParaRPr kumimoji="1" lang="ja-JP" alt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BD5C277A-3846-8F4C-A307-3DF6C626C6D3}"/>
              </a:ext>
            </a:extLst>
          </p:cNvPr>
          <p:cNvCxnSpPr>
            <a:cxnSpLocks/>
          </p:cNvCxnSpPr>
          <p:nvPr/>
        </p:nvCxnSpPr>
        <p:spPr>
          <a:xfrm>
            <a:off x="260648" y="1116822"/>
            <a:ext cx="6336704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32151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CC282C6E-4F94-1645-B9F2-EA12BF98DD1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ja-JP" altLang="en-US"/>
              <a:t>日次勤怠の申請・承認が完了したあとに、社員が月締申請を行うと、第一承認者は月締承</a:t>
            </a:r>
            <a:endParaRPr lang="en-US" altLang="ja-JP" dirty="0"/>
          </a:p>
          <a:p>
            <a:r>
              <a:rPr lang="ja-JP" altLang="en-US"/>
              <a:t>認ができるようになります。</a:t>
            </a:r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EB396DA9-0548-E242-A3B9-F57027690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3-2. 【</a:t>
            </a:r>
            <a:r>
              <a:rPr lang="ja-JP" altLang="en-US"/>
              <a:t>月次勤怠</a:t>
            </a:r>
            <a:r>
              <a:rPr lang="en-US" altLang="ja-JP" dirty="0"/>
              <a:t>】</a:t>
            </a:r>
            <a:r>
              <a:rPr lang="ja-JP" altLang="en-US"/>
              <a:t>月の勤怠を承認し・次の承認者へ申請（</a:t>
            </a:r>
            <a:r>
              <a:rPr lang="en-US" altLang="ja-JP" dirty="0"/>
              <a:t>1/3</a:t>
            </a:r>
            <a:r>
              <a:rPr lang="ja-JP" altLang="en-US"/>
              <a:t>）</a:t>
            </a:r>
            <a:endParaRPr kumimoji="1" lang="ja-JP" altLang="en-US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59E526EA-F908-414D-BB54-63BBBAA666F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ja-JP" altLang="en-US" b="1"/>
              <a:t>●「未申請」</a:t>
            </a:r>
            <a:endParaRPr lang="en-US" altLang="ja-JP" b="1" dirty="0"/>
          </a:p>
          <a:p>
            <a:pPr>
              <a:lnSpc>
                <a:spcPct val="150000"/>
              </a:lnSpc>
            </a:pPr>
            <a:r>
              <a:rPr lang="ja-JP" altLang="en-US"/>
              <a:t>申請されていない、あるいは差し戻しの状態の日次勤怠の総数</a:t>
            </a:r>
          </a:p>
          <a:p>
            <a:pPr>
              <a:lnSpc>
                <a:spcPct val="150000"/>
              </a:lnSpc>
            </a:pPr>
            <a:r>
              <a:rPr lang="ja-JP" altLang="en-US" b="1"/>
              <a:t>●「承認待ち」</a:t>
            </a:r>
            <a:endParaRPr lang="en-US" altLang="ja-JP" b="1" dirty="0"/>
          </a:p>
          <a:p>
            <a:pPr>
              <a:lnSpc>
                <a:spcPct val="150000"/>
              </a:lnSpc>
            </a:pPr>
            <a:r>
              <a:rPr lang="ja-JP" altLang="en-US"/>
              <a:t>申請・再申請された状態の（承認されていない）日次勤怠の総数</a:t>
            </a:r>
            <a:endParaRPr lang="en-US" altLang="ja-JP" dirty="0"/>
          </a:p>
          <a:p>
            <a:pPr>
              <a:lnSpc>
                <a:spcPct val="150000"/>
              </a:lnSpc>
            </a:pPr>
            <a:r>
              <a:rPr lang="ja-JP" altLang="en-US" b="1"/>
              <a:t>●「承認済み」</a:t>
            </a:r>
            <a:endParaRPr lang="en-US" altLang="ja-JP" b="1" dirty="0"/>
          </a:p>
          <a:p>
            <a:r>
              <a:rPr lang="ja-JP" altLang="en-US"/>
              <a:t>承認された日次勤怠の総数</a:t>
            </a:r>
            <a:endParaRPr lang="en-US" altLang="ja-JP" dirty="0"/>
          </a:p>
          <a:p>
            <a:endParaRPr lang="en-US" altLang="ja-JP" dirty="0"/>
          </a:p>
          <a:p>
            <a:r>
              <a:rPr lang="en-US" altLang="ja-JP" dirty="0"/>
              <a:t>※</a:t>
            </a:r>
            <a:r>
              <a:rPr lang="ja-JP" altLang="en-US"/>
              <a:t>１ヶ月の日次勤怠申請が全て承認</a:t>
            </a:r>
            <a:endParaRPr lang="en-US" altLang="ja-JP" dirty="0"/>
          </a:p>
          <a:p>
            <a:r>
              <a:rPr lang="ja-JP" altLang="en-US"/>
              <a:t>　された状態で月締確定を行います</a:t>
            </a:r>
            <a:endParaRPr lang="en-US" altLang="ja-JP" dirty="0"/>
          </a:p>
        </p:txBody>
      </p:sp>
      <p:pic>
        <p:nvPicPr>
          <p:cNvPr id="10" name="コンテンツ プレースホルダー 12">
            <a:extLst>
              <a:ext uri="{FF2B5EF4-FFF2-40B4-BE49-F238E27FC236}">
                <a16:creationId xmlns:a16="http://schemas.microsoft.com/office/drawing/2014/main" id="{4D6DA27E-2BB9-724E-8FE7-7E1C6C1758E0}"/>
              </a:ext>
            </a:extLst>
          </p:cNvPr>
          <p:cNvPicPr>
            <a:picLocks noGrp="1" noChangeAspect="1"/>
          </p:cNvPicPr>
          <p:nvPr>
            <p:ph sz="quarter" idx="22"/>
          </p:nvPr>
        </p:nvPicPr>
        <p:blipFill>
          <a:blip r:embed="rId3"/>
          <a:stretch>
            <a:fillRect/>
          </a:stretch>
        </p:blipFill>
        <p:spPr>
          <a:xfrm>
            <a:off x="188913" y="1730407"/>
            <a:ext cx="4103687" cy="2033523"/>
          </a:xfrm>
          <a:prstGeom prst="rect">
            <a:avLst/>
          </a:prstGeom>
        </p:spPr>
      </p:pic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2E5DF765-852D-7F42-BB7E-A83EC089EE60}"/>
              </a:ext>
            </a:extLst>
          </p:cNvPr>
          <p:cNvSpPr/>
          <p:nvPr/>
        </p:nvSpPr>
        <p:spPr>
          <a:xfrm>
            <a:off x="167225" y="1899960"/>
            <a:ext cx="864588" cy="252616"/>
          </a:xfrm>
          <a:prstGeom prst="rect">
            <a:avLst/>
          </a:prstGeom>
          <a:noFill/>
          <a:ln>
            <a:solidFill>
              <a:srgbClr val="38B6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CB0BE493-0D3E-8C46-ACA6-4ECF15FF503A}"/>
              </a:ext>
            </a:extLst>
          </p:cNvPr>
          <p:cNvSpPr/>
          <p:nvPr/>
        </p:nvSpPr>
        <p:spPr>
          <a:xfrm>
            <a:off x="2048801" y="1700712"/>
            <a:ext cx="310138" cy="241349"/>
          </a:xfrm>
          <a:prstGeom prst="rect">
            <a:avLst/>
          </a:prstGeom>
          <a:noFill/>
          <a:ln>
            <a:solidFill>
              <a:srgbClr val="38B6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A5CC448F-005C-DE45-8671-93770F677941}"/>
              </a:ext>
            </a:extLst>
          </p:cNvPr>
          <p:cNvSpPr/>
          <p:nvPr/>
        </p:nvSpPr>
        <p:spPr>
          <a:xfrm>
            <a:off x="411662" y="3278725"/>
            <a:ext cx="907114" cy="262298"/>
          </a:xfrm>
          <a:prstGeom prst="rect">
            <a:avLst/>
          </a:prstGeom>
          <a:noFill/>
          <a:ln>
            <a:solidFill>
              <a:srgbClr val="38B6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7" name="テキスト プレースホルダー 3">
            <a:extLst>
              <a:ext uri="{FF2B5EF4-FFF2-40B4-BE49-F238E27FC236}">
                <a16:creationId xmlns:a16="http://schemas.microsoft.com/office/drawing/2014/main" id="{5C002E0A-E396-FF4E-9DAC-6568FCDCC56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437112" y="1456008"/>
            <a:ext cx="2267071" cy="2583300"/>
          </a:xfrm>
        </p:spPr>
        <p:txBody>
          <a:bodyPr/>
          <a:lstStyle/>
          <a:p>
            <a:r>
              <a:rPr lang="ja-JP" altLang="en-US"/>
              <a:t>左上部メニューを「勤怠」に</a:t>
            </a:r>
          </a:p>
          <a:p>
            <a:r>
              <a:rPr lang="ja-JP" altLang="en-US"/>
              <a:t>切り替えます。</a:t>
            </a:r>
          </a:p>
          <a:p>
            <a:endParaRPr lang="ja-JP" altLang="en-US"/>
          </a:p>
          <a:p>
            <a:r>
              <a:rPr lang="ja-JP" altLang="en-US"/>
              <a:t>次に上部メニューより</a:t>
            </a:r>
          </a:p>
          <a:p>
            <a:r>
              <a:rPr lang="ja-JP" altLang="en-US"/>
              <a:t>「レポート」を押下し、</a:t>
            </a:r>
            <a:endParaRPr lang="en-US" altLang="ja-JP" dirty="0"/>
          </a:p>
          <a:p>
            <a:r>
              <a:rPr lang="ja-JP" altLang="en-US"/>
              <a:t>「月締状況レポート」を押下します。</a:t>
            </a:r>
          </a:p>
          <a:p>
            <a:endParaRPr lang="ja-JP" altLang="en-US"/>
          </a:p>
          <a:p>
            <a:endParaRPr kumimoji="1" lang="ja-JP" altLang="en-US"/>
          </a:p>
        </p:txBody>
      </p:sp>
      <p:sp>
        <p:nvSpPr>
          <p:cNvPr id="18" name="テキスト プレースホルダー 4">
            <a:extLst>
              <a:ext uri="{FF2B5EF4-FFF2-40B4-BE49-F238E27FC236}">
                <a16:creationId xmlns:a16="http://schemas.microsoft.com/office/drawing/2014/main" id="{8B3E395C-F166-3746-8910-16A8D7A8325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37112" y="4236221"/>
            <a:ext cx="2267071" cy="2583300"/>
          </a:xfrm>
        </p:spPr>
        <p:txBody>
          <a:bodyPr/>
          <a:lstStyle/>
          <a:p>
            <a:r>
              <a:rPr lang="ja-JP" altLang="en-US"/>
              <a:t>月締確定処理を行うページです。</a:t>
            </a:r>
          </a:p>
          <a:p>
            <a:endParaRPr lang="ja-JP" altLang="en-US"/>
          </a:p>
          <a:p>
            <a:r>
              <a:rPr lang="ja-JP" altLang="en-US"/>
              <a:t>画面左上で選択した月度の月締確定</a:t>
            </a:r>
            <a:endParaRPr lang="en-US" altLang="ja-JP" dirty="0"/>
          </a:p>
          <a:p>
            <a:r>
              <a:rPr lang="ja-JP" altLang="en-US"/>
              <a:t>処理</a:t>
            </a:r>
            <a:r>
              <a:rPr lang="en-US" altLang="ja-JP" dirty="0"/>
              <a:t>(</a:t>
            </a:r>
            <a:r>
              <a:rPr lang="ja-JP" altLang="en-US"/>
              <a:t>月次承認</a:t>
            </a:r>
            <a:r>
              <a:rPr lang="en-US" altLang="ja-JP" dirty="0"/>
              <a:t>)</a:t>
            </a:r>
            <a:r>
              <a:rPr lang="ja-JP" altLang="en-US"/>
              <a:t>を行います。</a:t>
            </a:r>
          </a:p>
          <a:p>
            <a:endParaRPr lang="ja-JP" altLang="en-US"/>
          </a:p>
          <a:p>
            <a:r>
              <a:rPr lang="ja-JP" altLang="en-US"/>
              <a:t>部門 </a:t>
            </a:r>
            <a:r>
              <a:rPr lang="en-US" altLang="ja-JP" dirty="0"/>
              <a:t>/ </a:t>
            </a:r>
            <a:r>
              <a:rPr lang="ja-JP" altLang="en-US"/>
              <a:t>拠点 </a:t>
            </a:r>
            <a:r>
              <a:rPr lang="en-US" altLang="ja-JP" dirty="0"/>
              <a:t>/ </a:t>
            </a:r>
            <a:r>
              <a:rPr lang="ja-JP" altLang="en-US"/>
              <a:t>雇用形態 </a:t>
            </a:r>
            <a:r>
              <a:rPr lang="en-US" altLang="ja-JP" dirty="0"/>
              <a:t>/ </a:t>
            </a:r>
            <a:r>
              <a:rPr lang="ja-JP" altLang="en-US"/>
              <a:t>申請状況 </a:t>
            </a:r>
            <a:r>
              <a:rPr lang="en-US" altLang="ja-JP" dirty="0"/>
              <a:t>/ </a:t>
            </a:r>
          </a:p>
          <a:p>
            <a:r>
              <a:rPr lang="ja-JP" altLang="en-US"/>
              <a:t>月締状況 </a:t>
            </a:r>
            <a:r>
              <a:rPr lang="en-US" altLang="ja-JP" dirty="0"/>
              <a:t>/ </a:t>
            </a:r>
            <a:r>
              <a:rPr lang="ja-JP" altLang="en-US"/>
              <a:t>承認者</a:t>
            </a:r>
            <a:r>
              <a:rPr lang="en-US" altLang="ja-JP" dirty="0"/>
              <a:t> </a:t>
            </a:r>
            <a:r>
              <a:rPr lang="ja-JP" altLang="en-US"/>
              <a:t>で絞り込むこと</a:t>
            </a:r>
            <a:endParaRPr lang="en-US" altLang="ja-JP" dirty="0"/>
          </a:p>
          <a:p>
            <a:r>
              <a:rPr lang="ja-JP" altLang="en-US"/>
              <a:t>も可能です。</a:t>
            </a:r>
          </a:p>
          <a:p>
            <a:endParaRPr lang="ja-JP" altLang="en-US"/>
          </a:p>
          <a:p>
            <a:endParaRPr kumimoji="1" lang="ja-JP" altLang="en-US"/>
          </a:p>
        </p:txBody>
      </p:sp>
      <p:pic>
        <p:nvPicPr>
          <p:cNvPr id="8" name="コンテンツ プレースホルダー 7">
            <a:extLst>
              <a:ext uri="{FF2B5EF4-FFF2-40B4-BE49-F238E27FC236}">
                <a16:creationId xmlns:a16="http://schemas.microsoft.com/office/drawing/2014/main" id="{955C96C0-BFD7-CB4B-8E24-60E2611417C7}"/>
              </a:ext>
            </a:extLst>
          </p:cNvPr>
          <p:cNvPicPr>
            <a:picLocks noGrp="1" noChangeAspect="1"/>
          </p:cNvPicPr>
          <p:nvPr>
            <p:ph sz="quarter" idx="23"/>
          </p:nvPr>
        </p:nvPicPr>
        <p:blipFill>
          <a:blip r:embed="rId4"/>
          <a:stretch>
            <a:fillRect/>
          </a:stretch>
        </p:blipFill>
        <p:spPr>
          <a:xfrm>
            <a:off x="188913" y="4463598"/>
            <a:ext cx="4103687" cy="2136091"/>
          </a:xfrm>
          <a:prstGeom prst="rect">
            <a:avLst/>
          </a:prstGeom>
        </p:spPr>
      </p:pic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067D1D48-EC86-C74B-834E-0A5D4087AB21}"/>
              </a:ext>
            </a:extLst>
          </p:cNvPr>
          <p:cNvSpPr/>
          <p:nvPr/>
        </p:nvSpPr>
        <p:spPr>
          <a:xfrm>
            <a:off x="238125" y="4702175"/>
            <a:ext cx="388678" cy="168276"/>
          </a:xfrm>
          <a:prstGeom prst="rect">
            <a:avLst/>
          </a:prstGeom>
          <a:noFill/>
          <a:ln>
            <a:solidFill>
              <a:srgbClr val="38B6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233CA479-473A-A04A-8284-A97824681889}"/>
              </a:ext>
            </a:extLst>
          </p:cNvPr>
          <p:cNvSpPr/>
          <p:nvPr/>
        </p:nvSpPr>
        <p:spPr>
          <a:xfrm>
            <a:off x="1758951" y="4698999"/>
            <a:ext cx="2486024" cy="171451"/>
          </a:xfrm>
          <a:prstGeom prst="rect">
            <a:avLst/>
          </a:prstGeom>
          <a:noFill/>
          <a:ln>
            <a:solidFill>
              <a:srgbClr val="38B6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pic>
        <p:nvPicPr>
          <p:cNvPr id="23" name="コンテンツ プレースホルダー 7">
            <a:extLst>
              <a:ext uri="{FF2B5EF4-FFF2-40B4-BE49-F238E27FC236}">
                <a16:creationId xmlns:a16="http://schemas.microsoft.com/office/drawing/2014/main" id="{478B86E7-534A-934F-80A6-F702DA182497}"/>
              </a:ext>
            </a:extLst>
          </p:cNvPr>
          <p:cNvPicPr>
            <a:picLocks noGrp="1" noChangeAspect="1"/>
          </p:cNvPicPr>
          <p:nvPr>
            <p:ph sz="quarter" idx="24"/>
          </p:nvPr>
        </p:nvPicPr>
        <p:blipFill>
          <a:blip r:embed="rId4"/>
          <a:stretch>
            <a:fillRect/>
          </a:stretch>
        </p:blipFill>
        <p:spPr>
          <a:xfrm>
            <a:off x="187325" y="7240136"/>
            <a:ext cx="4103688" cy="2136091"/>
          </a:xfrm>
          <a:prstGeom prst="rect">
            <a:avLst/>
          </a:prstGeom>
        </p:spPr>
      </p:pic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5CABDFA8-7100-7C41-99CA-86330D3409EB}"/>
              </a:ext>
            </a:extLst>
          </p:cNvPr>
          <p:cNvSpPr/>
          <p:nvPr/>
        </p:nvSpPr>
        <p:spPr>
          <a:xfrm>
            <a:off x="786458" y="7830726"/>
            <a:ext cx="656261" cy="1545501"/>
          </a:xfrm>
          <a:prstGeom prst="rect">
            <a:avLst/>
          </a:prstGeom>
          <a:noFill/>
          <a:ln>
            <a:solidFill>
              <a:srgbClr val="38B6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194192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CC282C6E-4F94-1645-B9F2-EA12BF98DD1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ja-JP" altLang="en-US"/>
              <a:t>日次勤怠の申請・承認が完了したあとに、社員が月締申請を行うと、第一承認者は月締承</a:t>
            </a:r>
            <a:endParaRPr lang="en-US" altLang="ja-JP" dirty="0"/>
          </a:p>
          <a:p>
            <a:r>
              <a:rPr lang="ja-JP" altLang="en-US"/>
              <a:t>認ができるようになります。</a:t>
            </a:r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EB396DA9-0548-E242-A3B9-F57027690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3-2. 【</a:t>
            </a:r>
            <a:r>
              <a:rPr lang="ja-JP" altLang="en-US"/>
              <a:t>月次勤怠</a:t>
            </a:r>
            <a:r>
              <a:rPr lang="en-US" altLang="ja-JP" dirty="0"/>
              <a:t>】</a:t>
            </a:r>
            <a:r>
              <a:rPr lang="ja-JP" altLang="en-US"/>
              <a:t>月の勤怠を承認し・次の承認者へ申請（</a:t>
            </a:r>
            <a:r>
              <a:rPr lang="en-US" altLang="ja-JP" dirty="0"/>
              <a:t>2/3</a:t>
            </a:r>
            <a:r>
              <a:rPr lang="ja-JP" altLang="en-US"/>
              <a:t>）</a:t>
            </a:r>
            <a:endParaRPr kumimoji="1" lang="ja-JP" altLang="en-US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59E526EA-F908-414D-BB54-63BBBAA666F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437112" y="7016434"/>
            <a:ext cx="2267071" cy="2889566"/>
          </a:xfrm>
        </p:spPr>
        <p:txBody>
          <a:bodyPr>
            <a:normAutofit fontScale="85000" lnSpcReduction="20000"/>
          </a:bodyPr>
          <a:lstStyle/>
          <a:p>
            <a:r>
              <a:rPr lang="en-US" altLang="ja-JP" b="1" dirty="0"/>
              <a:t>①</a:t>
            </a:r>
            <a:r>
              <a:rPr lang="ja-JP" altLang="en-US" b="1"/>
              <a:t>要承認</a:t>
            </a:r>
            <a:endParaRPr lang="en-US" altLang="ja-JP" b="1" dirty="0"/>
          </a:p>
          <a:p>
            <a:r>
              <a:rPr lang="ja-JP" altLang="en-US"/>
              <a:t>日次勤怠が未承認の日がある。</a:t>
            </a:r>
            <a:endParaRPr lang="en-US" altLang="ja-JP" dirty="0"/>
          </a:p>
          <a:p>
            <a:endParaRPr lang="en-US" altLang="ja-JP" sz="300" dirty="0"/>
          </a:p>
          <a:p>
            <a:r>
              <a:rPr lang="en-US" altLang="ja-JP" b="1" dirty="0"/>
              <a:t>②</a:t>
            </a:r>
            <a:r>
              <a:rPr lang="ja-JP" altLang="en-US" b="1"/>
              <a:t>未申請</a:t>
            </a:r>
          </a:p>
          <a:p>
            <a:r>
              <a:rPr lang="ja-JP" altLang="en-US"/>
              <a:t>日次勤怠の申請・承認は完了しているが、月締申請がされていない。</a:t>
            </a:r>
            <a:endParaRPr lang="en-US" altLang="ja-JP" dirty="0"/>
          </a:p>
          <a:p>
            <a:endParaRPr lang="en-US" altLang="ja-JP" sz="300" dirty="0"/>
          </a:p>
          <a:p>
            <a:r>
              <a:rPr lang="en-US" altLang="ja-JP" b="1" dirty="0"/>
              <a:t>③</a:t>
            </a:r>
            <a:r>
              <a:rPr lang="ja-JP" altLang="en-US" b="1"/>
              <a:t>白い月締承認ボタン</a:t>
            </a:r>
            <a:endParaRPr lang="en-US" altLang="ja-JP" b="1" dirty="0"/>
          </a:p>
          <a:p>
            <a:r>
              <a:rPr lang="ja-JP" altLang="en-US"/>
              <a:t>日次勤怠の申請・承認が完了しており、月締申請もされている、月締承認が可能な状態。</a:t>
            </a:r>
            <a:endParaRPr lang="en-US" altLang="ja-JP" dirty="0"/>
          </a:p>
          <a:p>
            <a:endParaRPr lang="en-US" altLang="ja-JP" sz="300" dirty="0"/>
          </a:p>
          <a:p>
            <a:r>
              <a:rPr lang="en-US" altLang="ja-JP" b="1" dirty="0"/>
              <a:t>④</a:t>
            </a:r>
            <a:r>
              <a:rPr lang="ja-JP" altLang="en-US" b="1"/>
              <a:t>グレーの承認取消ボタン</a:t>
            </a:r>
            <a:endParaRPr lang="en-US" altLang="ja-JP" b="1" dirty="0"/>
          </a:p>
          <a:p>
            <a:r>
              <a:rPr lang="ja-JP" altLang="en-US"/>
              <a:t>承認者の月締承認が完了している状態。</a:t>
            </a:r>
            <a:endParaRPr lang="en-US" altLang="ja-JP" dirty="0"/>
          </a:p>
          <a:p>
            <a:r>
              <a:rPr lang="en-US" altLang="ja-JP" dirty="0"/>
              <a:t>※</a:t>
            </a:r>
            <a:r>
              <a:rPr lang="ja-JP" altLang="en-US"/>
              <a:t>システム管理者は月締承認を解除可能</a:t>
            </a:r>
            <a:endParaRPr lang="en-US" altLang="ja-JP" dirty="0"/>
          </a:p>
          <a:p>
            <a:endParaRPr lang="en-US" altLang="ja-JP" sz="300" dirty="0"/>
          </a:p>
          <a:p>
            <a:r>
              <a:rPr lang="en-US" altLang="ja-JP" b="1" dirty="0"/>
              <a:t>⑤</a:t>
            </a:r>
            <a:r>
              <a:rPr lang="ja-JP" altLang="en-US" b="1"/>
              <a:t>月締承認のテキスト</a:t>
            </a:r>
            <a:endParaRPr lang="en-US" altLang="ja-JP" b="1" dirty="0"/>
          </a:p>
          <a:p>
            <a:r>
              <a:rPr lang="ja-JP" altLang="en-US"/>
              <a:t>第二以降の承認者も承認している状態。</a:t>
            </a:r>
            <a:endParaRPr lang="en-US" altLang="ja-JP" dirty="0"/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CEC82F1F-DB69-E94F-8C86-D232F2D4ED99}"/>
              </a:ext>
            </a:extLst>
          </p:cNvPr>
          <p:cNvSpPr/>
          <p:nvPr/>
        </p:nvSpPr>
        <p:spPr>
          <a:xfrm>
            <a:off x="1844824" y="4990989"/>
            <a:ext cx="2405206" cy="198538"/>
          </a:xfrm>
          <a:prstGeom prst="rect">
            <a:avLst/>
          </a:prstGeom>
          <a:noFill/>
          <a:ln>
            <a:solidFill>
              <a:srgbClr val="38B6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7" name="テキスト プレースホルダー 3">
            <a:extLst>
              <a:ext uri="{FF2B5EF4-FFF2-40B4-BE49-F238E27FC236}">
                <a16:creationId xmlns:a16="http://schemas.microsoft.com/office/drawing/2014/main" id="{5C002E0A-E396-FF4E-9DAC-6568FCDCC56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437112" y="1456008"/>
            <a:ext cx="2267071" cy="25833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ja-JP" altLang="en-US"/>
              <a:t>第一承認者は、「月締状況」列を</a:t>
            </a:r>
            <a:endParaRPr lang="en-US" altLang="ja-JP" dirty="0"/>
          </a:p>
          <a:p>
            <a:pPr>
              <a:lnSpc>
                <a:spcPct val="150000"/>
              </a:lnSpc>
            </a:pPr>
            <a:r>
              <a:rPr lang="ja-JP" altLang="en-US"/>
              <a:t>確認し、承認作業をおこないます。</a:t>
            </a:r>
            <a:endParaRPr kumimoji="1" lang="ja-JP" altLang="en-US"/>
          </a:p>
        </p:txBody>
      </p:sp>
      <p:sp>
        <p:nvSpPr>
          <p:cNvPr id="18" name="テキスト プレースホルダー 4">
            <a:extLst>
              <a:ext uri="{FF2B5EF4-FFF2-40B4-BE49-F238E27FC236}">
                <a16:creationId xmlns:a16="http://schemas.microsoft.com/office/drawing/2014/main" id="{8B3E395C-F166-3746-8910-16A8D7A8325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37112" y="4236221"/>
            <a:ext cx="2267071" cy="2583300"/>
          </a:xfrm>
        </p:spPr>
        <p:txBody>
          <a:bodyPr>
            <a:normAutofit/>
          </a:bodyPr>
          <a:lstStyle/>
          <a:p>
            <a:r>
              <a:rPr lang="ja-JP" altLang="en-US"/>
              <a:t>第一承認者は１ヶ月の勤怠に誤り</a:t>
            </a:r>
            <a:endParaRPr lang="en-US" altLang="ja-JP" dirty="0"/>
          </a:p>
          <a:p>
            <a:r>
              <a:rPr lang="ja-JP" altLang="en-US"/>
              <a:t>がないことを確認したのち、</a:t>
            </a:r>
            <a:endParaRPr lang="en-US" altLang="ja-JP" dirty="0"/>
          </a:p>
          <a:p>
            <a:r>
              <a:rPr lang="ja-JP" altLang="en-US"/>
              <a:t>「月締状況」列に表示される</a:t>
            </a:r>
            <a:endParaRPr lang="en-US" altLang="ja-JP" dirty="0"/>
          </a:p>
          <a:p>
            <a:r>
              <a:rPr lang="ja-JP" altLang="en-US" b="1">
                <a:solidFill>
                  <a:srgbClr val="1B529A"/>
                </a:solidFill>
              </a:rPr>
              <a:t>「月締承認」という白いボタン</a:t>
            </a:r>
            <a:r>
              <a:rPr lang="ja-JP" altLang="en-US"/>
              <a:t>を</a:t>
            </a:r>
            <a:endParaRPr lang="en-US" altLang="ja-JP" dirty="0"/>
          </a:p>
          <a:p>
            <a:r>
              <a:rPr lang="ja-JP" altLang="en-US"/>
              <a:t>クリックし月の勤怠を承認します。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/>
              <a:t>自動的に次の承認者へ申請されます。</a:t>
            </a:r>
          </a:p>
          <a:p>
            <a:endParaRPr lang="en-US" altLang="ja-JP" dirty="0"/>
          </a:p>
          <a:p>
            <a:r>
              <a:rPr lang="en-US" altLang="ja-JP" dirty="0"/>
              <a:t>※</a:t>
            </a:r>
            <a:r>
              <a:rPr lang="ja-JP" altLang="en-US"/>
              <a:t>月締承認がされると、承認を行った承認者の名前が表示されます。</a:t>
            </a:r>
          </a:p>
          <a:p>
            <a:endParaRPr kumimoji="1" lang="ja-JP" altLang="en-US"/>
          </a:p>
        </p:txBody>
      </p:sp>
      <p:pic>
        <p:nvPicPr>
          <p:cNvPr id="32" name="コンテンツ プレースホルダー 31">
            <a:extLst>
              <a:ext uri="{FF2B5EF4-FFF2-40B4-BE49-F238E27FC236}">
                <a16:creationId xmlns:a16="http://schemas.microsoft.com/office/drawing/2014/main" id="{8D71550B-8C3E-AD4C-87AC-A87899F887AA}"/>
              </a:ext>
            </a:extLst>
          </p:cNvPr>
          <p:cNvPicPr>
            <a:picLocks noGrp="1" noChangeAspect="1"/>
          </p:cNvPicPr>
          <p:nvPr>
            <p:ph sz="quarter" idx="22"/>
          </p:nvPr>
        </p:nvPicPr>
        <p:blipFill>
          <a:blip r:embed="rId3"/>
          <a:stretch>
            <a:fillRect/>
          </a:stretch>
        </p:blipFill>
        <p:spPr>
          <a:xfrm>
            <a:off x="188913" y="1733477"/>
            <a:ext cx="4103687" cy="2027384"/>
          </a:xfrm>
          <a:prstGeom prst="rect">
            <a:avLst/>
          </a:prstGeom>
        </p:spPr>
      </p:pic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8FE3B693-3E43-AC40-9B90-9091ADB865AE}"/>
              </a:ext>
            </a:extLst>
          </p:cNvPr>
          <p:cNvSpPr/>
          <p:nvPr/>
        </p:nvSpPr>
        <p:spPr>
          <a:xfrm>
            <a:off x="1412776" y="2320376"/>
            <a:ext cx="300337" cy="1423164"/>
          </a:xfrm>
          <a:prstGeom prst="rect">
            <a:avLst/>
          </a:prstGeom>
          <a:noFill/>
          <a:ln>
            <a:solidFill>
              <a:srgbClr val="38B6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pic>
        <p:nvPicPr>
          <p:cNvPr id="36" name="コンテンツ プレースホルダー 35">
            <a:extLst>
              <a:ext uri="{FF2B5EF4-FFF2-40B4-BE49-F238E27FC236}">
                <a16:creationId xmlns:a16="http://schemas.microsoft.com/office/drawing/2014/main" id="{B2890EF7-2241-A74E-944D-A934E6FCB4BB}"/>
              </a:ext>
            </a:extLst>
          </p:cNvPr>
          <p:cNvPicPr>
            <a:picLocks noGrp="1" noChangeAspect="1"/>
          </p:cNvPicPr>
          <p:nvPr>
            <p:ph sz="quarter" idx="23"/>
          </p:nvPr>
        </p:nvPicPr>
        <p:blipFill>
          <a:blip r:embed="rId4"/>
          <a:stretch>
            <a:fillRect/>
          </a:stretch>
        </p:blipFill>
        <p:spPr>
          <a:xfrm>
            <a:off x="188913" y="4693097"/>
            <a:ext cx="4103687" cy="1677094"/>
          </a:xfrm>
          <a:prstGeom prst="rect">
            <a:avLst/>
          </a:prstGeom>
        </p:spPr>
      </p:pic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78238C1E-67A3-F240-832A-643197BBCB05}"/>
              </a:ext>
            </a:extLst>
          </p:cNvPr>
          <p:cNvSpPr/>
          <p:nvPr/>
        </p:nvSpPr>
        <p:spPr>
          <a:xfrm>
            <a:off x="1803399" y="5169024"/>
            <a:ext cx="391821" cy="215776"/>
          </a:xfrm>
          <a:prstGeom prst="rect">
            <a:avLst/>
          </a:prstGeom>
          <a:noFill/>
          <a:ln>
            <a:solidFill>
              <a:srgbClr val="38B6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C9944331-CC4F-D94C-9F60-20AD0EFF3DD1}"/>
              </a:ext>
            </a:extLst>
          </p:cNvPr>
          <p:cNvSpPr/>
          <p:nvPr/>
        </p:nvSpPr>
        <p:spPr>
          <a:xfrm>
            <a:off x="1803398" y="5384253"/>
            <a:ext cx="391821" cy="215776"/>
          </a:xfrm>
          <a:prstGeom prst="rect">
            <a:avLst/>
          </a:prstGeom>
          <a:noFill/>
          <a:ln>
            <a:solidFill>
              <a:srgbClr val="38B6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pic>
        <p:nvPicPr>
          <p:cNvPr id="43" name="コンテンツ プレースホルダー 42">
            <a:extLst>
              <a:ext uri="{FF2B5EF4-FFF2-40B4-BE49-F238E27FC236}">
                <a16:creationId xmlns:a16="http://schemas.microsoft.com/office/drawing/2014/main" id="{FCC0F124-7BBA-7249-B6A2-C0B110FD4B7C}"/>
              </a:ext>
            </a:extLst>
          </p:cNvPr>
          <p:cNvPicPr>
            <a:picLocks noGrp="1" noChangeAspect="1"/>
          </p:cNvPicPr>
          <p:nvPr>
            <p:ph sz="quarter" idx="24"/>
          </p:nvPr>
        </p:nvPicPr>
        <p:blipFill>
          <a:blip r:embed="rId5"/>
          <a:stretch>
            <a:fillRect/>
          </a:stretch>
        </p:blipFill>
        <p:spPr>
          <a:xfrm>
            <a:off x="1602299" y="7016750"/>
            <a:ext cx="1273740" cy="2582863"/>
          </a:xfrm>
          <a:prstGeom prst="rect">
            <a:avLst/>
          </a:prstGeom>
        </p:spPr>
      </p:pic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8307E08C-BA17-ED43-83D8-138798E9752E}"/>
              </a:ext>
            </a:extLst>
          </p:cNvPr>
          <p:cNvSpPr txBox="1"/>
          <p:nvPr/>
        </p:nvSpPr>
        <p:spPr>
          <a:xfrm>
            <a:off x="1545831" y="7217490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>
                <a:solidFill>
                  <a:srgbClr val="38B685"/>
                </a:solidFill>
              </a:rPr>
              <a:t>❶</a:t>
            </a:r>
            <a:endParaRPr kumimoji="1" lang="ja-JP" altLang="en-US" sz="1600">
              <a:solidFill>
                <a:srgbClr val="38B685"/>
              </a:solidFill>
            </a:endParaRP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D5399833-D392-054A-9FDB-ECA523547B09}"/>
              </a:ext>
            </a:extLst>
          </p:cNvPr>
          <p:cNvSpPr txBox="1"/>
          <p:nvPr/>
        </p:nvSpPr>
        <p:spPr>
          <a:xfrm>
            <a:off x="1545831" y="7810767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>
                <a:solidFill>
                  <a:srgbClr val="38B685"/>
                </a:solidFill>
              </a:rPr>
              <a:t>❸</a:t>
            </a: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3AC8CC7E-7BDE-9C48-A7E9-439A769CEAC4}"/>
              </a:ext>
            </a:extLst>
          </p:cNvPr>
          <p:cNvSpPr txBox="1"/>
          <p:nvPr/>
        </p:nvSpPr>
        <p:spPr>
          <a:xfrm>
            <a:off x="1545831" y="8543478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>
                <a:solidFill>
                  <a:srgbClr val="38B685"/>
                </a:solidFill>
              </a:rPr>
              <a:t>❹</a:t>
            </a:r>
            <a:endParaRPr kumimoji="1" lang="ja-JP" altLang="en-US" sz="1600">
              <a:solidFill>
                <a:srgbClr val="38B685"/>
              </a:solidFill>
            </a:endParaRPr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01F2968A-3864-C940-B21C-B20246DC20C3}"/>
              </a:ext>
            </a:extLst>
          </p:cNvPr>
          <p:cNvSpPr txBox="1"/>
          <p:nvPr/>
        </p:nvSpPr>
        <p:spPr>
          <a:xfrm>
            <a:off x="1545831" y="9095621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>
                <a:solidFill>
                  <a:srgbClr val="38B685"/>
                </a:solidFill>
              </a:rPr>
              <a:t>❺</a:t>
            </a:r>
            <a:endParaRPr kumimoji="1" lang="ja-JP" altLang="en-US" sz="1600">
              <a:solidFill>
                <a:srgbClr val="38B685"/>
              </a:solidFill>
            </a:endParaRPr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426CD260-F4AA-EE4E-B9F3-D2228E0D6291}"/>
              </a:ext>
            </a:extLst>
          </p:cNvPr>
          <p:cNvSpPr txBox="1"/>
          <p:nvPr/>
        </p:nvSpPr>
        <p:spPr>
          <a:xfrm>
            <a:off x="1545831" y="7465799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>
                <a:solidFill>
                  <a:srgbClr val="38B685"/>
                </a:solidFill>
              </a:rPr>
              <a:t>❷</a:t>
            </a:r>
            <a:endParaRPr kumimoji="1" lang="ja-JP" altLang="en-US" sz="1600">
              <a:solidFill>
                <a:srgbClr val="38B68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0377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CC282C6E-4F94-1645-B9F2-EA12BF98DD1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ja-JP" altLang="en-US"/>
              <a:t>第一承認者が月締承認を行うと第二承認者へ申請が上がります。以降は、承認者間で申請・承認を繰り返します。</a:t>
            </a:r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EB396DA9-0548-E242-A3B9-F57027690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3-2. 【</a:t>
            </a:r>
            <a:r>
              <a:rPr lang="ja-JP" altLang="en-US"/>
              <a:t>月次勤怠</a:t>
            </a:r>
            <a:r>
              <a:rPr lang="en-US" altLang="ja-JP" dirty="0"/>
              <a:t>】</a:t>
            </a:r>
            <a:r>
              <a:rPr lang="ja-JP" altLang="en-US"/>
              <a:t>月の勤怠を承認し・次の承認者へ申請（</a:t>
            </a:r>
            <a:r>
              <a:rPr lang="en-US" altLang="ja-JP" dirty="0"/>
              <a:t>3/3</a:t>
            </a:r>
            <a:r>
              <a:rPr lang="ja-JP" altLang="en-US"/>
              <a:t>）</a:t>
            </a:r>
            <a:endParaRPr kumimoji="1" lang="ja-JP" altLang="en-US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59E526EA-F908-414D-BB54-63BBBAA666F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437112" y="7016434"/>
            <a:ext cx="2267071" cy="288956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ja-JP" altLang="en-US"/>
              <a:t>差し戻しが行われると、前の承認者に申請が差し戻されます。</a:t>
            </a:r>
            <a:endParaRPr lang="en-US" altLang="ja-JP" dirty="0"/>
          </a:p>
          <a:p>
            <a:pPr>
              <a:lnSpc>
                <a:spcPct val="150000"/>
              </a:lnSpc>
            </a:pPr>
            <a:endParaRPr lang="en-US" altLang="ja-JP" dirty="0"/>
          </a:p>
          <a:p>
            <a:pPr>
              <a:lnSpc>
                <a:spcPct val="150000"/>
              </a:lnSpc>
            </a:pPr>
            <a:r>
              <a:rPr lang="ja-JP" altLang="en-US"/>
              <a:t>前の承認者が勤怠を確認・修正し、</a:t>
            </a:r>
            <a:endParaRPr lang="en-US" altLang="ja-JP" dirty="0"/>
          </a:p>
          <a:p>
            <a:pPr>
              <a:lnSpc>
                <a:spcPct val="150000"/>
              </a:lnSpc>
            </a:pPr>
            <a:r>
              <a:rPr lang="ja-JP" altLang="en-US"/>
              <a:t>問題なく次の承認者へ承認を上げ</a:t>
            </a:r>
            <a:endParaRPr lang="en-US" altLang="ja-JP" dirty="0"/>
          </a:p>
          <a:p>
            <a:pPr>
              <a:lnSpc>
                <a:spcPct val="150000"/>
              </a:lnSpc>
            </a:pPr>
            <a:r>
              <a:rPr lang="ja-JP" altLang="en-US"/>
              <a:t>られるようになった場合は、</a:t>
            </a:r>
            <a:endParaRPr lang="en-US" altLang="ja-JP" dirty="0"/>
          </a:p>
          <a:p>
            <a:pPr>
              <a:lnSpc>
                <a:spcPct val="150000"/>
              </a:lnSpc>
            </a:pPr>
            <a:r>
              <a:rPr lang="ja-JP" altLang="en-US"/>
              <a:t>コメントを添えて</a:t>
            </a:r>
            <a:r>
              <a:rPr lang="ja-JP" altLang="en-US" b="1"/>
              <a:t>「再承認」</a:t>
            </a:r>
            <a:r>
              <a:rPr lang="ja-JP" altLang="en-US"/>
              <a:t>を押下</a:t>
            </a:r>
            <a:endParaRPr lang="en-US" altLang="ja-JP" dirty="0"/>
          </a:p>
          <a:p>
            <a:pPr>
              <a:lnSpc>
                <a:spcPct val="150000"/>
              </a:lnSpc>
            </a:pPr>
            <a:r>
              <a:rPr lang="ja-JP" altLang="en-US"/>
              <a:t>します。</a:t>
            </a:r>
            <a:endParaRPr lang="en-US" altLang="ja-JP" dirty="0"/>
          </a:p>
          <a:p>
            <a:endParaRPr lang="en-US" altLang="ja-JP" dirty="0"/>
          </a:p>
        </p:txBody>
      </p:sp>
      <p:sp>
        <p:nvSpPr>
          <p:cNvPr id="17" name="テキスト プレースホルダー 3">
            <a:extLst>
              <a:ext uri="{FF2B5EF4-FFF2-40B4-BE49-F238E27FC236}">
                <a16:creationId xmlns:a16="http://schemas.microsoft.com/office/drawing/2014/main" id="{5C002E0A-E396-FF4E-9DAC-6568FCDCC56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437112" y="1456008"/>
            <a:ext cx="2267071" cy="2583300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ja-JP" altLang="en-US"/>
              <a:t>第二承認者は</a:t>
            </a:r>
            <a:endParaRPr lang="en-US" altLang="ja-JP" dirty="0"/>
          </a:p>
          <a:p>
            <a:pPr>
              <a:lnSpc>
                <a:spcPct val="150000"/>
              </a:lnSpc>
            </a:pPr>
            <a:r>
              <a:rPr lang="ja-JP" altLang="en-US" b="1"/>
              <a:t>「第一承認者 ⇔ 第二承認者」</a:t>
            </a:r>
            <a:r>
              <a:rPr lang="ja-JP" altLang="en-US"/>
              <a:t>欄を、</a:t>
            </a:r>
            <a:endParaRPr lang="en-US" altLang="ja-JP" dirty="0"/>
          </a:p>
          <a:p>
            <a:pPr>
              <a:lnSpc>
                <a:spcPct val="150000"/>
              </a:lnSpc>
            </a:pPr>
            <a:r>
              <a:rPr lang="ja-JP" altLang="en-US"/>
              <a:t>第三承認者は</a:t>
            </a:r>
            <a:endParaRPr lang="en-US" altLang="ja-JP" dirty="0"/>
          </a:p>
          <a:p>
            <a:pPr>
              <a:lnSpc>
                <a:spcPct val="150000"/>
              </a:lnSpc>
            </a:pPr>
            <a:r>
              <a:rPr lang="ja-JP" altLang="en-US" b="1"/>
              <a:t>「第二承認者 ⇔ 第三承認者」</a:t>
            </a:r>
            <a:r>
              <a:rPr lang="ja-JP" altLang="en-US"/>
              <a:t>欄を、</a:t>
            </a:r>
            <a:endParaRPr lang="en-US" altLang="ja-JP" dirty="0"/>
          </a:p>
          <a:p>
            <a:pPr>
              <a:lnSpc>
                <a:spcPct val="150000"/>
              </a:lnSpc>
            </a:pPr>
            <a:r>
              <a:rPr lang="ja-JP" altLang="en-US"/>
              <a:t>第四承認者は</a:t>
            </a:r>
            <a:endParaRPr lang="en-US" altLang="ja-JP" dirty="0"/>
          </a:p>
          <a:p>
            <a:pPr>
              <a:lnSpc>
                <a:spcPct val="150000"/>
              </a:lnSpc>
            </a:pPr>
            <a:r>
              <a:rPr lang="ja-JP" altLang="en-US" b="1"/>
              <a:t>「第三承認者 ⇔ 第四承認者」</a:t>
            </a:r>
            <a:r>
              <a:rPr lang="ja-JP" altLang="en-US"/>
              <a:t>欄を</a:t>
            </a:r>
            <a:endParaRPr lang="en-US" altLang="ja-JP" dirty="0"/>
          </a:p>
          <a:p>
            <a:pPr>
              <a:lnSpc>
                <a:spcPct val="150000"/>
              </a:lnSpc>
            </a:pPr>
            <a:r>
              <a:rPr lang="ja-JP" altLang="en-US"/>
              <a:t>確認します。</a:t>
            </a:r>
            <a:endParaRPr lang="en-US" altLang="ja-JP" dirty="0"/>
          </a:p>
          <a:p>
            <a:pPr>
              <a:lnSpc>
                <a:spcPct val="150000"/>
              </a:lnSpc>
            </a:pPr>
            <a:r>
              <a:rPr lang="ja-JP" altLang="en-US"/>
              <a:t>内容に問題が無ければ</a:t>
            </a:r>
            <a:r>
              <a:rPr lang="ja-JP" altLang="en-US" b="1">
                <a:solidFill>
                  <a:srgbClr val="1B529A"/>
                </a:solidFill>
              </a:rPr>
              <a:t>「月締承認」</a:t>
            </a:r>
            <a:r>
              <a:rPr lang="ja-JP" altLang="en-US"/>
              <a:t>を押下し、修正があり前の承認者へ差し戻す場合には「差し戻し」を押下します。</a:t>
            </a:r>
          </a:p>
          <a:p>
            <a:pPr>
              <a:lnSpc>
                <a:spcPct val="150000"/>
              </a:lnSpc>
            </a:pPr>
            <a:endParaRPr lang="ja-JP" altLang="en-US"/>
          </a:p>
        </p:txBody>
      </p:sp>
      <p:sp>
        <p:nvSpPr>
          <p:cNvPr id="18" name="テキスト プレースホルダー 4">
            <a:extLst>
              <a:ext uri="{FF2B5EF4-FFF2-40B4-BE49-F238E27FC236}">
                <a16:creationId xmlns:a16="http://schemas.microsoft.com/office/drawing/2014/main" id="{8B3E395C-F166-3746-8910-16A8D7A8325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37112" y="4236221"/>
            <a:ext cx="2267071" cy="2583300"/>
          </a:xfrm>
        </p:spPr>
        <p:txBody>
          <a:bodyPr>
            <a:normAutofit/>
          </a:bodyPr>
          <a:lstStyle/>
          <a:p>
            <a:r>
              <a:rPr lang="ja-JP" altLang="en-US"/>
              <a:t>修正があったため、前の承認者へ</a:t>
            </a:r>
            <a:endParaRPr lang="en-US" altLang="ja-JP" dirty="0"/>
          </a:p>
          <a:p>
            <a:r>
              <a:rPr lang="ja-JP" altLang="en-US"/>
              <a:t>差し戻す場合には、コメントを添え</a:t>
            </a:r>
            <a:endParaRPr lang="en-US" altLang="ja-JP" dirty="0"/>
          </a:p>
          <a:p>
            <a:r>
              <a:rPr lang="ja-JP" altLang="en-US"/>
              <a:t>「差し戻し」押下します。</a:t>
            </a:r>
          </a:p>
          <a:p>
            <a:endParaRPr kumimoji="1" lang="ja-JP" altLang="en-US"/>
          </a:p>
        </p:txBody>
      </p:sp>
      <p:pic>
        <p:nvPicPr>
          <p:cNvPr id="15" name="コンテンツ プレースホルダー 14">
            <a:extLst>
              <a:ext uri="{FF2B5EF4-FFF2-40B4-BE49-F238E27FC236}">
                <a16:creationId xmlns:a16="http://schemas.microsoft.com/office/drawing/2014/main" id="{72B603CB-20BA-C841-B0AD-09B1245DD58A}"/>
              </a:ext>
            </a:extLst>
          </p:cNvPr>
          <p:cNvPicPr>
            <a:picLocks noGrp="1" noChangeAspect="1"/>
          </p:cNvPicPr>
          <p:nvPr>
            <p:ph sz="quarter" idx="22"/>
          </p:nvPr>
        </p:nvPicPr>
        <p:blipFill>
          <a:blip r:embed="rId3"/>
          <a:stretch>
            <a:fillRect/>
          </a:stretch>
        </p:blipFill>
        <p:spPr>
          <a:xfrm>
            <a:off x="188913" y="1907397"/>
            <a:ext cx="4103687" cy="1679544"/>
          </a:xfrm>
          <a:prstGeom prst="rect">
            <a:avLst/>
          </a:prstGeom>
        </p:spPr>
      </p:pic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6F565FF6-1B68-9A44-BD55-778D4D30B2E0}"/>
              </a:ext>
            </a:extLst>
          </p:cNvPr>
          <p:cNvSpPr/>
          <p:nvPr/>
        </p:nvSpPr>
        <p:spPr>
          <a:xfrm>
            <a:off x="1680550" y="1967751"/>
            <a:ext cx="802299" cy="1629822"/>
          </a:xfrm>
          <a:prstGeom prst="rect">
            <a:avLst/>
          </a:prstGeom>
          <a:noFill/>
          <a:ln>
            <a:solidFill>
              <a:srgbClr val="38B6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BC1509DB-B304-D44B-AAB1-2801CDAE5D63}"/>
              </a:ext>
            </a:extLst>
          </p:cNvPr>
          <p:cNvSpPr/>
          <p:nvPr/>
        </p:nvSpPr>
        <p:spPr>
          <a:xfrm>
            <a:off x="2482850" y="1967751"/>
            <a:ext cx="792130" cy="1629822"/>
          </a:xfrm>
          <a:prstGeom prst="rect">
            <a:avLst/>
          </a:prstGeom>
          <a:noFill/>
          <a:ln>
            <a:solidFill>
              <a:srgbClr val="38B6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41" name="正方形/長方形 40">
            <a:extLst>
              <a:ext uri="{FF2B5EF4-FFF2-40B4-BE49-F238E27FC236}">
                <a16:creationId xmlns:a16="http://schemas.microsoft.com/office/drawing/2014/main" id="{83101EC3-63B5-2F4E-ACAE-E1E50BCEDBF8}"/>
              </a:ext>
            </a:extLst>
          </p:cNvPr>
          <p:cNvSpPr/>
          <p:nvPr/>
        </p:nvSpPr>
        <p:spPr>
          <a:xfrm>
            <a:off x="3274980" y="1967751"/>
            <a:ext cx="792130" cy="1629822"/>
          </a:xfrm>
          <a:prstGeom prst="rect">
            <a:avLst/>
          </a:prstGeom>
          <a:noFill/>
          <a:ln>
            <a:solidFill>
              <a:srgbClr val="38B6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pic>
        <p:nvPicPr>
          <p:cNvPr id="53" name="コンテンツ プレースホルダー 52">
            <a:extLst>
              <a:ext uri="{FF2B5EF4-FFF2-40B4-BE49-F238E27FC236}">
                <a16:creationId xmlns:a16="http://schemas.microsoft.com/office/drawing/2014/main" id="{697C5E4D-1E28-C046-9B8E-45109FD6C393}"/>
              </a:ext>
            </a:extLst>
          </p:cNvPr>
          <p:cNvPicPr>
            <a:picLocks noGrp="1" noChangeAspect="1"/>
          </p:cNvPicPr>
          <p:nvPr>
            <p:ph sz="quarter" idx="23"/>
          </p:nvPr>
        </p:nvPicPr>
        <p:blipFill>
          <a:blip r:embed="rId4"/>
          <a:stretch>
            <a:fillRect/>
          </a:stretch>
        </p:blipFill>
        <p:spPr>
          <a:xfrm>
            <a:off x="589165" y="4240213"/>
            <a:ext cx="3303182" cy="2582862"/>
          </a:xfrm>
          <a:prstGeom prst="rect">
            <a:avLst/>
          </a:prstGeom>
        </p:spPr>
      </p:pic>
      <p:pic>
        <p:nvPicPr>
          <p:cNvPr id="54" name="コンテンツ プレースホルダー 53">
            <a:extLst>
              <a:ext uri="{FF2B5EF4-FFF2-40B4-BE49-F238E27FC236}">
                <a16:creationId xmlns:a16="http://schemas.microsoft.com/office/drawing/2014/main" id="{B1C27810-AA11-7C43-AF3A-7068720EF8C7}"/>
              </a:ext>
            </a:extLst>
          </p:cNvPr>
          <p:cNvPicPr>
            <a:picLocks noGrp="1" noChangeAspect="1"/>
          </p:cNvPicPr>
          <p:nvPr>
            <p:ph sz="quarter" idx="24"/>
          </p:nvPr>
        </p:nvPicPr>
        <p:blipFill>
          <a:blip r:embed="rId5"/>
          <a:stretch>
            <a:fillRect/>
          </a:stretch>
        </p:blipFill>
        <p:spPr>
          <a:xfrm>
            <a:off x="587577" y="7016750"/>
            <a:ext cx="3303183" cy="2582863"/>
          </a:xfrm>
          <a:prstGeom prst="rect">
            <a:avLst/>
          </a:prstGeom>
        </p:spPr>
      </p:pic>
      <p:sp>
        <p:nvSpPr>
          <p:cNvPr id="55" name="正方形/長方形 54">
            <a:extLst>
              <a:ext uri="{FF2B5EF4-FFF2-40B4-BE49-F238E27FC236}">
                <a16:creationId xmlns:a16="http://schemas.microsoft.com/office/drawing/2014/main" id="{D1BE6A49-3DA2-B342-9D25-6425C5368BC9}"/>
              </a:ext>
            </a:extLst>
          </p:cNvPr>
          <p:cNvSpPr/>
          <p:nvPr/>
        </p:nvSpPr>
        <p:spPr>
          <a:xfrm>
            <a:off x="1890849" y="5529064"/>
            <a:ext cx="696638" cy="323613"/>
          </a:xfrm>
          <a:prstGeom prst="rect">
            <a:avLst/>
          </a:prstGeom>
          <a:noFill/>
          <a:ln>
            <a:solidFill>
              <a:srgbClr val="38B6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56" name="正方形/長方形 55">
            <a:extLst>
              <a:ext uri="{FF2B5EF4-FFF2-40B4-BE49-F238E27FC236}">
                <a16:creationId xmlns:a16="http://schemas.microsoft.com/office/drawing/2014/main" id="{8F49D458-3141-B343-AD19-A878B9788414}"/>
              </a:ext>
            </a:extLst>
          </p:cNvPr>
          <p:cNvSpPr/>
          <p:nvPr/>
        </p:nvSpPr>
        <p:spPr>
          <a:xfrm>
            <a:off x="1895713" y="5538792"/>
            <a:ext cx="696638" cy="323613"/>
          </a:xfrm>
          <a:prstGeom prst="rect">
            <a:avLst/>
          </a:prstGeom>
          <a:noFill/>
          <a:ln>
            <a:solidFill>
              <a:srgbClr val="38B6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58" name="正方形/長方形 57">
            <a:extLst>
              <a:ext uri="{FF2B5EF4-FFF2-40B4-BE49-F238E27FC236}">
                <a16:creationId xmlns:a16="http://schemas.microsoft.com/office/drawing/2014/main" id="{5090EB58-906A-6B41-8432-41CFD24A420E}"/>
              </a:ext>
            </a:extLst>
          </p:cNvPr>
          <p:cNvSpPr/>
          <p:nvPr/>
        </p:nvSpPr>
        <p:spPr>
          <a:xfrm>
            <a:off x="1928656" y="8621428"/>
            <a:ext cx="696638" cy="323613"/>
          </a:xfrm>
          <a:prstGeom prst="rect">
            <a:avLst/>
          </a:prstGeom>
          <a:noFill/>
          <a:ln>
            <a:solidFill>
              <a:srgbClr val="38B6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59" name="円形吹き出し 58">
            <a:extLst>
              <a:ext uri="{FF2B5EF4-FFF2-40B4-BE49-F238E27FC236}">
                <a16:creationId xmlns:a16="http://schemas.microsoft.com/office/drawing/2014/main" id="{97D57889-7F93-3948-8FCA-78B9FFE0718C}"/>
              </a:ext>
            </a:extLst>
          </p:cNvPr>
          <p:cNvSpPr/>
          <p:nvPr/>
        </p:nvSpPr>
        <p:spPr>
          <a:xfrm>
            <a:off x="1014340" y="2236432"/>
            <a:ext cx="982758" cy="913552"/>
          </a:xfrm>
          <a:prstGeom prst="wedgeEllipseCallout">
            <a:avLst>
              <a:gd name="adj1" fmla="val 62189"/>
              <a:gd name="adj2" fmla="val 21378"/>
            </a:avLst>
          </a:prstGeom>
          <a:solidFill>
            <a:schemeClr val="bg1"/>
          </a:solidFill>
          <a:ln w="25400">
            <a:solidFill>
              <a:srgbClr val="38B6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38B685"/>
              </a:solidFill>
            </a:endParaRPr>
          </a:p>
        </p:txBody>
      </p:sp>
      <p:pic>
        <p:nvPicPr>
          <p:cNvPr id="60" name="図 59">
            <a:extLst>
              <a:ext uri="{FF2B5EF4-FFF2-40B4-BE49-F238E27FC236}">
                <a16:creationId xmlns:a16="http://schemas.microsoft.com/office/drawing/2014/main" id="{FA4BB6B4-85F7-2047-BB07-AFBBF9115DD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812" t="3969" r="2482" b="3264"/>
          <a:stretch/>
        </p:blipFill>
        <p:spPr>
          <a:xfrm>
            <a:off x="1178779" y="2406649"/>
            <a:ext cx="656371" cy="555625"/>
          </a:xfrm>
          <a:prstGeom prst="rect">
            <a:avLst/>
          </a:prstGeom>
        </p:spPr>
      </p:pic>
      <p:pic>
        <p:nvPicPr>
          <p:cNvPr id="61" name="図 60">
            <a:extLst>
              <a:ext uri="{FF2B5EF4-FFF2-40B4-BE49-F238E27FC236}">
                <a16:creationId xmlns:a16="http://schemas.microsoft.com/office/drawing/2014/main" id="{0CD1FD21-68C8-1844-B943-459AE0E9F8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75271" y="2730313"/>
            <a:ext cx="295069" cy="252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2030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1428373C-86EC-6241-BD22-7C2E020AF4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ja-JP" altLang="en-US"/>
              <a:t>第二承認者</a:t>
            </a:r>
            <a:r>
              <a:rPr lang="en-US" altLang="ja-JP" dirty="0"/>
              <a:t>〜</a:t>
            </a:r>
            <a:r>
              <a:rPr lang="ja-JP" altLang="en-US"/>
              <a:t>が設定されている場合、最後の承認者が「月締確定」を行い、社員の月次勤怠</a:t>
            </a:r>
            <a:endParaRPr lang="en-US" altLang="ja-JP" dirty="0"/>
          </a:p>
          <a:p>
            <a:r>
              <a:rPr lang="ja-JP" altLang="en-US"/>
              <a:t>を確定させます。</a:t>
            </a:r>
          </a:p>
          <a:p>
            <a:endParaRPr kumimoji="1" lang="ja-JP" altLang="en-US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A96EE6E0-C5CF-8548-A3DA-86F124C33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3-3. 【</a:t>
            </a:r>
            <a:r>
              <a:rPr lang="ja-JP" altLang="en-US"/>
              <a:t>月次勤怠</a:t>
            </a:r>
            <a:r>
              <a:rPr lang="en-US" altLang="ja-JP" dirty="0"/>
              <a:t>】</a:t>
            </a:r>
            <a:r>
              <a:rPr lang="ja-JP" altLang="en-US"/>
              <a:t>申請を受けた最後の承認者が「月締確定」</a:t>
            </a:r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C926B0CD-A3DA-E24C-8C41-84AEE34D234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ja-JP" altLang="en-US"/>
              <a:t>最後の承認者は「月締承認」では</a:t>
            </a:r>
            <a:endParaRPr lang="en-US" altLang="ja-JP" dirty="0"/>
          </a:p>
          <a:p>
            <a:pPr>
              <a:lnSpc>
                <a:spcPct val="150000"/>
              </a:lnSpc>
            </a:pPr>
            <a:r>
              <a:rPr lang="ja-JP" altLang="en-US"/>
              <a:t>なく「月締確定」のボタンが表示</a:t>
            </a:r>
            <a:endParaRPr lang="en-US" altLang="ja-JP" dirty="0"/>
          </a:p>
          <a:p>
            <a:pPr>
              <a:lnSpc>
                <a:spcPct val="150000"/>
              </a:lnSpc>
            </a:pPr>
            <a:r>
              <a:rPr lang="ja-JP" altLang="en-US"/>
              <a:t>されます。内容に問題が無ければ、</a:t>
            </a:r>
            <a:endParaRPr lang="en-US" altLang="ja-JP" dirty="0"/>
          </a:p>
          <a:p>
            <a:pPr>
              <a:lnSpc>
                <a:spcPct val="150000"/>
              </a:lnSpc>
            </a:pPr>
            <a:r>
              <a:rPr lang="ja-JP" altLang="en-US"/>
              <a:t>「月締確定」を押下します。</a:t>
            </a:r>
            <a:endParaRPr lang="en-US" altLang="ja-JP" dirty="0"/>
          </a:p>
          <a:p>
            <a:pPr>
              <a:lnSpc>
                <a:spcPct val="150000"/>
              </a:lnSpc>
            </a:pPr>
            <a:endParaRPr lang="en-US" altLang="ja-JP" dirty="0"/>
          </a:p>
          <a:p>
            <a:pPr>
              <a:lnSpc>
                <a:spcPct val="150000"/>
              </a:lnSpc>
            </a:pPr>
            <a:r>
              <a:rPr lang="en-US" altLang="ja-JP" dirty="0"/>
              <a:t>※</a:t>
            </a:r>
            <a:r>
              <a:rPr lang="ja-JP" altLang="en-US"/>
              <a:t>「月締解除」ができるのは</a:t>
            </a:r>
            <a:endParaRPr lang="en-US" altLang="ja-JP" dirty="0"/>
          </a:p>
          <a:p>
            <a:pPr>
              <a:lnSpc>
                <a:spcPct val="150000"/>
              </a:lnSpc>
            </a:pPr>
            <a:r>
              <a:rPr lang="ja-JP" altLang="en-US"/>
              <a:t>システム管理者権限のアカウントのみです。解除をしなければ勤怠の修正はできませんのでご注意ください。</a:t>
            </a:r>
          </a:p>
          <a:p>
            <a:endParaRPr kumimoji="1" lang="ja-JP" altLang="en-US"/>
          </a:p>
        </p:txBody>
      </p:sp>
      <p:pic>
        <p:nvPicPr>
          <p:cNvPr id="6" name="コンテンツ プレースホルダー 5">
            <a:extLst>
              <a:ext uri="{FF2B5EF4-FFF2-40B4-BE49-F238E27FC236}">
                <a16:creationId xmlns:a16="http://schemas.microsoft.com/office/drawing/2014/main" id="{EEC05FFD-0801-954C-B945-25B89ED91524}"/>
              </a:ext>
            </a:extLst>
          </p:cNvPr>
          <p:cNvPicPr>
            <a:picLocks noGrp="1" noChangeAspect="1"/>
          </p:cNvPicPr>
          <p:nvPr>
            <p:ph sz="quarter" idx="22"/>
          </p:nvPr>
        </p:nvPicPr>
        <p:blipFill rotWithShape="1">
          <a:blip r:embed="rId2"/>
          <a:srcRect l="6684" t="32698" r="1060" b="14675"/>
          <a:stretch/>
        </p:blipFill>
        <p:spPr>
          <a:xfrm>
            <a:off x="188913" y="2281183"/>
            <a:ext cx="4103687" cy="1087641"/>
          </a:xfrm>
          <a:prstGeom prst="rect">
            <a:avLst/>
          </a:prstGeom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4E99119C-5D06-E64B-B72A-E54E05A11EEA}"/>
              </a:ext>
            </a:extLst>
          </p:cNvPr>
          <p:cNvSpPr/>
          <p:nvPr/>
        </p:nvSpPr>
        <p:spPr>
          <a:xfrm>
            <a:off x="3721100" y="2563861"/>
            <a:ext cx="342900" cy="190500"/>
          </a:xfrm>
          <a:prstGeom prst="rect">
            <a:avLst/>
          </a:prstGeom>
          <a:noFill/>
          <a:ln>
            <a:solidFill>
              <a:srgbClr val="38B6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8" name="角丸四角形吹き出し 7">
            <a:extLst>
              <a:ext uri="{FF2B5EF4-FFF2-40B4-BE49-F238E27FC236}">
                <a16:creationId xmlns:a16="http://schemas.microsoft.com/office/drawing/2014/main" id="{7D521C00-874B-7542-893F-15B38D30E142}"/>
              </a:ext>
            </a:extLst>
          </p:cNvPr>
          <p:cNvSpPr/>
          <p:nvPr/>
        </p:nvSpPr>
        <p:spPr>
          <a:xfrm>
            <a:off x="3386302" y="2974735"/>
            <a:ext cx="648072" cy="288032"/>
          </a:xfrm>
          <a:prstGeom prst="wedgeRoundRectCallout">
            <a:avLst>
              <a:gd name="adj1" fmla="val -3226"/>
              <a:gd name="adj2" fmla="val -109582"/>
              <a:gd name="adj3" fmla="val 16667"/>
            </a:avLst>
          </a:prstGeom>
          <a:solidFill>
            <a:schemeClr val="bg1"/>
          </a:solidFill>
          <a:ln w="25400">
            <a:solidFill>
              <a:srgbClr val="1B52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A46A91F3-7AC5-3E4D-AB66-E6C556072888}"/>
              </a:ext>
            </a:extLst>
          </p:cNvPr>
          <p:cNvSpPr/>
          <p:nvPr/>
        </p:nvSpPr>
        <p:spPr>
          <a:xfrm>
            <a:off x="3346280" y="3025764"/>
            <a:ext cx="728115" cy="21544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ja-JP" altLang="en-US" sz="800" b="1">
                <a:solidFill>
                  <a:srgbClr val="1B529A"/>
                </a:solidFill>
                <a:latin typeface="+mj-ea"/>
                <a:ea typeface="+mj-ea"/>
              </a:rPr>
              <a:t>月締確定</a:t>
            </a:r>
          </a:p>
        </p:txBody>
      </p:sp>
      <p:sp>
        <p:nvSpPr>
          <p:cNvPr id="10" name="環状矢印 9">
            <a:extLst>
              <a:ext uri="{FF2B5EF4-FFF2-40B4-BE49-F238E27FC236}">
                <a16:creationId xmlns:a16="http://schemas.microsoft.com/office/drawing/2014/main" id="{DC778091-FAE7-244C-8647-26074B0E6438}"/>
              </a:ext>
            </a:extLst>
          </p:cNvPr>
          <p:cNvSpPr/>
          <p:nvPr/>
        </p:nvSpPr>
        <p:spPr>
          <a:xfrm rot="10800000" flipH="1" flipV="1">
            <a:off x="1721410" y="2083972"/>
            <a:ext cx="699479" cy="693551"/>
          </a:xfrm>
          <a:prstGeom prst="circularArrow">
            <a:avLst>
              <a:gd name="adj1" fmla="val 11152"/>
              <a:gd name="adj2" fmla="val 1142310"/>
              <a:gd name="adj3" fmla="val 20457687"/>
              <a:gd name="adj4" fmla="val 10800000"/>
              <a:gd name="adj5" fmla="val 16334"/>
            </a:avLst>
          </a:prstGeom>
          <a:solidFill>
            <a:srgbClr val="1B529A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1" name="環状矢印 10">
            <a:extLst>
              <a:ext uri="{FF2B5EF4-FFF2-40B4-BE49-F238E27FC236}">
                <a16:creationId xmlns:a16="http://schemas.microsoft.com/office/drawing/2014/main" id="{D793B1CF-A56E-6641-BD1A-3F0E90886E25}"/>
              </a:ext>
            </a:extLst>
          </p:cNvPr>
          <p:cNvSpPr/>
          <p:nvPr/>
        </p:nvSpPr>
        <p:spPr>
          <a:xfrm rot="10800000" flipH="1" flipV="1">
            <a:off x="2427527" y="2083030"/>
            <a:ext cx="699479" cy="693551"/>
          </a:xfrm>
          <a:prstGeom prst="circularArrow">
            <a:avLst>
              <a:gd name="adj1" fmla="val 11152"/>
              <a:gd name="adj2" fmla="val 1142310"/>
              <a:gd name="adj3" fmla="val 20457687"/>
              <a:gd name="adj4" fmla="val 10800000"/>
              <a:gd name="adj5" fmla="val 16334"/>
            </a:avLst>
          </a:prstGeom>
          <a:solidFill>
            <a:srgbClr val="1B529A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2" name="環状矢印 11">
            <a:extLst>
              <a:ext uri="{FF2B5EF4-FFF2-40B4-BE49-F238E27FC236}">
                <a16:creationId xmlns:a16="http://schemas.microsoft.com/office/drawing/2014/main" id="{48B04882-F458-FA44-83DE-FE82A86F81FF}"/>
              </a:ext>
            </a:extLst>
          </p:cNvPr>
          <p:cNvSpPr/>
          <p:nvPr/>
        </p:nvSpPr>
        <p:spPr>
          <a:xfrm rot="10800000" flipH="1" flipV="1">
            <a:off x="3065299" y="2068295"/>
            <a:ext cx="699479" cy="693551"/>
          </a:xfrm>
          <a:prstGeom prst="circularArrow">
            <a:avLst>
              <a:gd name="adj1" fmla="val 11152"/>
              <a:gd name="adj2" fmla="val 1142310"/>
              <a:gd name="adj3" fmla="val 20457687"/>
              <a:gd name="adj4" fmla="val 10800000"/>
              <a:gd name="adj5" fmla="val 16334"/>
            </a:avLst>
          </a:prstGeom>
          <a:solidFill>
            <a:srgbClr val="1B529A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2D9680A6-1603-494F-8CED-9D3F25AEE7E3}"/>
              </a:ext>
            </a:extLst>
          </p:cNvPr>
          <p:cNvGrpSpPr/>
          <p:nvPr/>
        </p:nvGrpSpPr>
        <p:grpSpPr>
          <a:xfrm>
            <a:off x="1706405" y="1794998"/>
            <a:ext cx="728115" cy="288032"/>
            <a:chOff x="1640426" y="2900184"/>
            <a:chExt cx="728115" cy="288032"/>
          </a:xfrm>
        </p:grpSpPr>
        <p:sp>
          <p:nvSpPr>
            <p:cNvPr id="14" name="円形吹き出し 13">
              <a:extLst>
                <a:ext uri="{FF2B5EF4-FFF2-40B4-BE49-F238E27FC236}">
                  <a16:creationId xmlns:a16="http://schemas.microsoft.com/office/drawing/2014/main" id="{A980C499-28DF-BA4A-908A-867A6F448BA8}"/>
                </a:ext>
              </a:extLst>
            </p:cNvPr>
            <p:cNvSpPr/>
            <p:nvPr/>
          </p:nvSpPr>
          <p:spPr>
            <a:xfrm>
              <a:off x="1849558" y="2900184"/>
              <a:ext cx="309852" cy="288032"/>
            </a:xfrm>
            <a:prstGeom prst="wedgeEllipseCallout">
              <a:avLst>
                <a:gd name="adj1" fmla="val 2190"/>
                <a:gd name="adj2" fmla="val 69255"/>
              </a:avLst>
            </a:prstGeom>
            <a:solidFill>
              <a:schemeClr val="bg1"/>
            </a:solidFill>
            <a:ln w="12700">
              <a:solidFill>
                <a:srgbClr val="1B529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正方形/長方形 14">
              <a:extLst>
                <a:ext uri="{FF2B5EF4-FFF2-40B4-BE49-F238E27FC236}">
                  <a16:creationId xmlns:a16="http://schemas.microsoft.com/office/drawing/2014/main" id="{4A9D82E6-1596-F14A-9630-8DC44BFCF797}"/>
                </a:ext>
              </a:extLst>
            </p:cNvPr>
            <p:cNvSpPr/>
            <p:nvPr/>
          </p:nvSpPr>
          <p:spPr>
            <a:xfrm>
              <a:off x="1640426" y="2953007"/>
              <a:ext cx="728115" cy="215444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ja-JP" altLang="en-US" sz="800" b="1">
                  <a:latin typeface="+mj-ea"/>
                  <a:ea typeface="+mj-ea"/>
                </a:rPr>
                <a:t>承認</a:t>
              </a:r>
            </a:p>
          </p:txBody>
        </p:sp>
      </p:grp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8DAC8FE8-67B1-2441-9D56-E23E7C4A59D2}"/>
              </a:ext>
            </a:extLst>
          </p:cNvPr>
          <p:cNvGrpSpPr/>
          <p:nvPr/>
        </p:nvGrpSpPr>
        <p:grpSpPr>
          <a:xfrm>
            <a:off x="2402899" y="1794527"/>
            <a:ext cx="728115" cy="288032"/>
            <a:chOff x="1640426" y="2900184"/>
            <a:chExt cx="728115" cy="288032"/>
          </a:xfrm>
        </p:grpSpPr>
        <p:sp>
          <p:nvSpPr>
            <p:cNvPr id="17" name="円形吹き出し 16">
              <a:extLst>
                <a:ext uri="{FF2B5EF4-FFF2-40B4-BE49-F238E27FC236}">
                  <a16:creationId xmlns:a16="http://schemas.microsoft.com/office/drawing/2014/main" id="{E82177DE-5BB4-7C4B-9726-73F565E73C59}"/>
                </a:ext>
              </a:extLst>
            </p:cNvPr>
            <p:cNvSpPr/>
            <p:nvPr/>
          </p:nvSpPr>
          <p:spPr>
            <a:xfrm>
              <a:off x="1849558" y="2900184"/>
              <a:ext cx="309852" cy="288032"/>
            </a:xfrm>
            <a:prstGeom prst="wedgeEllipseCallout">
              <a:avLst>
                <a:gd name="adj1" fmla="val 2190"/>
                <a:gd name="adj2" fmla="val 69255"/>
              </a:avLst>
            </a:prstGeom>
            <a:solidFill>
              <a:schemeClr val="bg1"/>
            </a:solidFill>
            <a:ln w="12700">
              <a:solidFill>
                <a:srgbClr val="1B529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正方形/長方形 17">
              <a:extLst>
                <a:ext uri="{FF2B5EF4-FFF2-40B4-BE49-F238E27FC236}">
                  <a16:creationId xmlns:a16="http://schemas.microsoft.com/office/drawing/2014/main" id="{38720BC0-1585-7F41-B2E7-0840D067316E}"/>
                </a:ext>
              </a:extLst>
            </p:cNvPr>
            <p:cNvSpPr/>
            <p:nvPr/>
          </p:nvSpPr>
          <p:spPr>
            <a:xfrm>
              <a:off x="1640426" y="2953007"/>
              <a:ext cx="728115" cy="215444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ja-JP" altLang="en-US" sz="800" b="1">
                  <a:latin typeface="+mj-ea"/>
                  <a:ea typeface="+mj-ea"/>
                </a:rPr>
                <a:t>承認</a:t>
              </a:r>
            </a:p>
          </p:txBody>
        </p:sp>
      </p:grpSp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91946B6D-15BA-F34A-8216-E29202CD6EEE}"/>
              </a:ext>
            </a:extLst>
          </p:cNvPr>
          <p:cNvGrpSpPr/>
          <p:nvPr/>
        </p:nvGrpSpPr>
        <p:grpSpPr>
          <a:xfrm>
            <a:off x="3031310" y="1780028"/>
            <a:ext cx="728115" cy="288032"/>
            <a:chOff x="1640426" y="2900184"/>
            <a:chExt cx="728115" cy="288032"/>
          </a:xfrm>
        </p:grpSpPr>
        <p:sp>
          <p:nvSpPr>
            <p:cNvPr id="20" name="円形吹き出し 19">
              <a:extLst>
                <a:ext uri="{FF2B5EF4-FFF2-40B4-BE49-F238E27FC236}">
                  <a16:creationId xmlns:a16="http://schemas.microsoft.com/office/drawing/2014/main" id="{9429B932-5CD6-8B43-92FD-57190BF88A60}"/>
                </a:ext>
              </a:extLst>
            </p:cNvPr>
            <p:cNvSpPr/>
            <p:nvPr/>
          </p:nvSpPr>
          <p:spPr>
            <a:xfrm>
              <a:off x="1849558" y="2900184"/>
              <a:ext cx="309852" cy="288032"/>
            </a:xfrm>
            <a:prstGeom prst="wedgeEllipseCallout">
              <a:avLst>
                <a:gd name="adj1" fmla="val 2190"/>
                <a:gd name="adj2" fmla="val 69255"/>
              </a:avLst>
            </a:prstGeom>
            <a:solidFill>
              <a:schemeClr val="bg1"/>
            </a:solidFill>
            <a:ln w="12700">
              <a:solidFill>
                <a:srgbClr val="1B529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正方形/長方形 20">
              <a:extLst>
                <a:ext uri="{FF2B5EF4-FFF2-40B4-BE49-F238E27FC236}">
                  <a16:creationId xmlns:a16="http://schemas.microsoft.com/office/drawing/2014/main" id="{9E43DA4D-26E0-5646-8698-DAD4BF778C92}"/>
                </a:ext>
              </a:extLst>
            </p:cNvPr>
            <p:cNvSpPr/>
            <p:nvPr/>
          </p:nvSpPr>
          <p:spPr>
            <a:xfrm>
              <a:off x="1640426" y="2953007"/>
              <a:ext cx="728115" cy="215444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ja-JP" altLang="en-US" sz="800" b="1">
                  <a:latin typeface="+mj-ea"/>
                  <a:ea typeface="+mj-ea"/>
                </a:rPr>
                <a:t>承認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882308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37608CB1-E277-7041-8A5D-FEA4DDED8889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60648" y="1280591"/>
            <a:ext cx="6336704" cy="5760637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200000"/>
              </a:lnSpc>
              <a:buNone/>
            </a:pPr>
            <a:r>
              <a:rPr lang="en-US" altLang="ja-JP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1. </a:t>
            </a:r>
            <a:r>
              <a:rPr lang="ja-JP" altLang="en-US" sz="1400" b="1">
                <a:solidFill>
                  <a:schemeClr val="tx1">
                    <a:lumMod val="75000"/>
                    <a:lumOff val="25000"/>
                  </a:schemeClr>
                </a:solidFill>
              </a:rPr>
              <a:t>承認機能について</a:t>
            </a:r>
            <a:endParaRPr lang="en-US" altLang="ja-JP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lnSpc>
                <a:spcPct val="200000"/>
              </a:lnSpc>
              <a:buNone/>
            </a:pPr>
            <a:r>
              <a:rPr lang="en-US" altLang="ja-JP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2. </a:t>
            </a:r>
            <a:r>
              <a:rPr lang="ja-JP" altLang="en-US" sz="1400" b="1">
                <a:solidFill>
                  <a:schemeClr val="tx1">
                    <a:lumMod val="75000"/>
                    <a:lumOff val="25000"/>
                  </a:schemeClr>
                </a:solidFill>
              </a:rPr>
              <a:t>承認方法について（「一承認者」のみ設定されている場合）</a:t>
            </a:r>
            <a:endParaRPr lang="en-US" altLang="ja-JP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lnSpc>
                <a:spcPct val="200000"/>
              </a:lnSpc>
              <a:buNone/>
            </a:pPr>
            <a:r>
              <a:rPr lang="ja-JP" alt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　　 </a:t>
            </a:r>
            <a:r>
              <a:rPr lang="en-US" altLang="ja-JP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2-0.</a:t>
            </a:r>
            <a:r>
              <a:rPr lang="ja-JP" alt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　第一承認者のみ設定されている場合の承認機能　　</a:t>
            </a:r>
            <a:endParaRPr lang="en-US" altLang="ja-JP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lnSpc>
                <a:spcPct val="200000"/>
              </a:lnSpc>
              <a:buNone/>
            </a:pPr>
            <a:r>
              <a:rPr lang="ja-JP" alt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　　 </a:t>
            </a:r>
            <a:r>
              <a:rPr lang="en-US" altLang="ja-JP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2-1. 【</a:t>
            </a:r>
            <a:r>
              <a:rPr lang="ja-JP" alt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日次勤怠</a:t>
            </a:r>
            <a:r>
              <a:rPr lang="en-US" altLang="ja-JP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】</a:t>
            </a:r>
            <a:r>
              <a:rPr lang="ja-JP" alt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日次勤怠の申請を承認・差し戻し</a:t>
            </a:r>
            <a:endParaRPr lang="en-US" altLang="ja-JP" sz="14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 marL="0" indent="0">
              <a:lnSpc>
                <a:spcPct val="200000"/>
              </a:lnSpc>
              <a:buNone/>
            </a:pPr>
            <a:r>
              <a:rPr lang="ja-JP" alt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　　 </a:t>
            </a:r>
            <a:r>
              <a:rPr lang="en-US" altLang="ja-JP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2-2. 【</a:t>
            </a:r>
            <a:r>
              <a:rPr lang="ja-JP" alt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月次勤怠</a:t>
            </a:r>
            <a:r>
              <a:rPr lang="en-US" altLang="ja-JP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】</a:t>
            </a:r>
            <a:r>
              <a:rPr lang="ja-JP" alt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月締確定処理を行う</a:t>
            </a:r>
            <a:endParaRPr lang="en-US" altLang="ja-JP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lnSpc>
                <a:spcPct val="200000"/>
              </a:lnSpc>
              <a:buNone/>
            </a:pPr>
            <a:r>
              <a:rPr lang="en-US" altLang="ja-JP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3. </a:t>
            </a:r>
            <a:r>
              <a:rPr lang="ja-JP" altLang="en-US" sz="1400" b="1">
                <a:solidFill>
                  <a:schemeClr val="tx1">
                    <a:lumMod val="75000"/>
                    <a:lumOff val="25000"/>
                  </a:schemeClr>
                </a:solidFill>
              </a:rPr>
              <a:t>承認方法について（「第二</a:t>
            </a:r>
            <a:r>
              <a:rPr lang="en-US" altLang="ja-JP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〜</a:t>
            </a:r>
            <a:r>
              <a:rPr lang="ja-JP" altLang="en-US" sz="1400" b="1">
                <a:solidFill>
                  <a:schemeClr val="tx1">
                    <a:lumMod val="75000"/>
                    <a:lumOff val="25000"/>
                  </a:schemeClr>
                </a:solidFill>
              </a:rPr>
              <a:t>第四承認者」が設定されている場合）</a:t>
            </a:r>
            <a:endParaRPr lang="en-US" altLang="ja-JP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lnSpc>
                <a:spcPct val="200000"/>
              </a:lnSpc>
              <a:buNone/>
            </a:pPr>
            <a:r>
              <a:rPr lang="ja-JP" alt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　　</a:t>
            </a:r>
            <a:r>
              <a:rPr lang="en-US" altLang="ja-JP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3-0.   </a:t>
            </a:r>
            <a:r>
              <a:rPr lang="ja-JP" alt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第二</a:t>
            </a:r>
            <a:r>
              <a:rPr lang="en-US" altLang="ja-JP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〜</a:t>
            </a:r>
            <a:r>
              <a:rPr lang="ja-JP" alt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第四承認者が設定されている場合の承認機能　　</a:t>
            </a:r>
            <a:endParaRPr lang="en-US" altLang="ja-JP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lnSpc>
                <a:spcPct val="200000"/>
              </a:lnSpc>
              <a:buNone/>
            </a:pPr>
            <a:r>
              <a:rPr lang="ja-JP" alt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　　</a:t>
            </a:r>
            <a:r>
              <a:rPr lang="en-US" altLang="ja-JP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3-1. </a:t>
            </a:r>
            <a:r>
              <a:rPr lang="en-US" altLang="ja-JP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【</a:t>
            </a:r>
            <a:r>
              <a:rPr lang="ja-JP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日次勤怠</a:t>
            </a:r>
            <a:r>
              <a:rPr lang="en-US" altLang="ja-JP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】</a:t>
            </a:r>
            <a:r>
              <a:rPr lang="ja-JP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日次勤怠の申請を承認・差し戻し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ja-JP" alt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　　</a:t>
            </a:r>
            <a:r>
              <a:rPr lang="en-US" altLang="ja-JP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3-2. 【</a:t>
            </a:r>
            <a:r>
              <a:rPr lang="ja-JP" alt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月次勤怠</a:t>
            </a:r>
            <a:r>
              <a:rPr lang="en-US" altLang="ja-JP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】</a:t>
            </a:r>
            <a:r>
              <a:rPr lang="ja-JP" alt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月の勤怠を承認し・次の承認者へ申請</a:t>
            </a:r>
            <a:endParaRPr lang="en-US" altLang="ja-JP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lnSpc>
                <a:spcPct val="200000"/>
              </a:lnSpc>
              <a:buNone/>
            </a:pPr>
            <a:r>
              <a:rPr lang="ja-JP" alt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　　</a:t>
            </a:r>
            <a:r>
              <a:rPr lang="en-US" altLang="ja-JP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3-3. </a:t>
            </a:r>
            <a:r>
              <a:rPr lang="en-US" altLang="ja-JP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【</a:t>
            </a:r>
            <a:r>
              <a:rPr lang="ja-JP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月次勤怠</a:t>
            </a:r>
            <a:r>
              <a:rPr lang="en-US" altLang="ja-JP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】</a:t>
            </a:r>
            <a:r>
              <a:rPr lang="ja-JP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申請を受けた最後の承認者が「月締確定」</a:t>
            </a:r>
            <a:endParaRPr lang="en-US" altLang="ja-JP" sz="14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 marL="0" indent="0">
              <a:lnSpc>
                <a:spcPct val="200000"/>
              </a:lnSpc>
              <a:buNone/>
            </a:pPr>
            <a:endParaRPr lang="ja-JP" altLang="en-US" sz="140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 marL="0" indent="0">
              <a:lnSpc>
                <a:spcPct val="200000"/>
              </a:lnSpc>
              <a:buNone/>
            </a:pPr>
            <a:endParaRPr lang="en-US" altLang="ja-JP" sz="1400" dirty="0">
              <a:solidFill>
                <a:schemeClr val="tx1">
                  <a:lumMod val="75000"/>
                  <a:lumOff val="25000"/>
                </a:schemeClr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A514B3A4-70F0-DF48-8CA3-6E86321984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5373216" cy="488504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 sz="1400"/>
              <a:t>目次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B8D9CAD-D85E-914A-BC78-FA86A14DFB21}"/>
              </a:ext>
            </a:extLst>
          </p:cNvPr>
          <p:cNvSpPr txBox="1"/>
          <p:nvPr/>
        </p:nvSpPr>
        <p:spPr>
          <a:xfrm>
            <a:off x="152636" y="809044"/>
            <a:ext cx="65527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>
                <a:solidFill>
                  <a:srgbClr val="1B529A"/>
                </a:solidFill>
              </a:rPr>
              <a:t>■</a:t>
            </a:r>
            <a:r>
              <a:rPr kumimoji="1" lang="ja-JP" altLang="en-US" sz="1400" b="1">
                <a:solidFill>
                  <a:srgbClr val="5D3A1A"/>
                </a:solidFill>
              </a:rPr>
              <a:t>  </a:t>
            </a:r>
            <a:r>
              <a:rPr kumimoji="1" lang="ja-JP" altLang="en-US" sz="1400" b="1">
                <a:solidFill>
                  <a:schemeClr val="tx1">
                    <a:lumMod val="75000"/>
                    <a:lumOff val="25000"/>
                  </a:schemeClr>
                </a:solidFill>
              </a:rPr>
              <a:t>ページ</a:t>
            </a:r>
            <a:endParaRPr kumimoji="1" lang="ja-JP" alt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6C1D3440-7205-4647-A90A-83D9AB3F2C38}"/>
              </a:ext>
            </a:extLst>
          </p:cNvPr>
          <p:cNvCxnSpPr>
            <a:cxnSpLocks/>
          </p:cNvCxnSpPr>
          <p:nvPr/>
        </p:nvCxnSpPr>
        <p:spPr>
          <a:xfrm>
            <a:off x="260648" y="1116822"/>
            <a:ext cx="6336704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66383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1">
            <a:extLst>
              <a:ext uri="{FF2B5EF4-FFF2-40B4-BE49-F238E27FC236}">
                <a16:creationId xmlns:a16="http://schemas.microsoft.com/office/drawing/2014/main" id="{999F295A-4071-3E47-AAA0-FA0CAF68A9CC}"/>
              </a:ext>
            </a:extLst>
          </p:cNvPr>
          <p:cNvSpPr txBox="1">
            <a:spLocks/>
          </p:cNvSpPr>
          <p:nvPr/>
        </p:nvSpPr>
        <p:spPr>
          <a:xfrm>
            <a:off x="0" y="4304928"/>
            <a:ext cx="6858000" cy="648072"/>
          </a:xfrm>
          <a:prstGeom prst="rect">
            <a:avLst/>
          </a:prstGeom>
        </p:spPr>
        <p:txBody>
          <a:bodyPr>
            <a:noAutofit/>
          </a:bodyPr>
          <a:lstStyle>
            <a:lvl1pPr marL="237380" indent="-237380" algn="l" defTabSz="6330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23" indent="-197816" algn="l" defTabSz="63301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19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1266" indent="-158254" algn="l" defTabSz="6330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16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07772" indent="-158254" algn="l" defTabSz="63301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13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4278" indent="-158254" algn="l" defTabSz="633012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13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40785" indent="-158254" algn="l" defTabSz="6330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13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291" indent="-158254" algn="l" defTabSz="6330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13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73798" indent="-158254" algn="l" defTabSz="6330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13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90303" indent="-158254" algn="l" defTabSz="6330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13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ja-JP" altLang="en-US" sz="2800" b="1">
                <a:solidFill>
                  <a:srgbClr val="1B529A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１</a:t>
            </a:r>
            <a:r>
              <a:rPr lang="en-US" altLang="ja-JP" sz="2800" b="1" dirty="0">
                <a:solidFill>
                  <a:srgbClr val="1B529A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. </a:t>
            </a:r>
            <a:r>
              <a:rPr lang="ja-JP" altLang="en-US" sz="2800" b="1">
                <a:solidFill>
                  <a:srgbClr val="1B529A"/>
                </a:solidFill>
              </a:rPr>
              <a:t>承認機能について</a:t>
            </a:r>
            <a:endParaRPr lang="en-US" altLang="ja-JP" sz="2800" b="1" dirty="0">
              <a:solidFill>
                <a:srgbClr val="1B529A"/>
              </a:solidFill>
            </a:endParaRPr>
          </a:p>
          <a:p>
            <a:pPr marL="0" indent="0" algn="ctr">
              <a:lnSpc>
                <a:spcPct val="120000"/>
              </a:lnSpc>
              <a:buNone/>
            </a:pPr>
            <a:endParaRPr lang="ja-JP" altLang="en-US" sz="2800" b="1">
              <a:solidFill>
                <a:srgbClr val="1B529A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0" indent="0" algn="ctr">
              <a:lnSpc>
                <a:spcPct val="120000"/>
              </a:lnSpc>
              <a:buNone/>
            </a:pPr>
            <a:endParaRPr lang="ja-JP" altLang="en-US" sz="2800" b="1" dirty="0">
              <a:solidFill>
                <a:srgbClr val="1B529A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345144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正方形/長方形 71">
            <a:extLst>
              <a:ext uri="{FF2B5EF4-FFF2-40B4-BE49-F238E27FC236}">
                <a16:creationId xmlns:a16="http://schemas.microsoft.com/office/drawing/2014/main" id="{B123F359-0E4B-844E-A27D-808C0EA822D1}"/>
              </a:ext>
            </a:extLst>
          </p:cNvPr>
          <p:cNvSpPr/>
          <p:nvPr/>
        </p:nvSpPr>
        <p:spPr>
          <a:xfrm>
            <a:off x="2113725" y="7066022"/>
            <a:ext cx="1108756" cy="244827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正方形/長方形 70">
            <a:extLst>
              <a:ext uri="{FF2B5EF4-FFF2-40B4-BE49-F238E27FC236}">
                <a16:creationId xmlns:a16="http://schemas.microsoft.com/office/drawing/2014/main" id="{A644A7BE-651E-FE41-B6E3-2E29B8AF3806}"/>
              </a:ext>
            </a:extLst>
          </p:cNvPr>
          <p:cNvSpPr/>
          <p:nvPr/>
        </p:nvSpPr>
        <p:spPr>
          <a:xfrm>
            <a:off x="949520" y="7075730"/>
            <a:ext cx="1108756" cy="2448272"/>
          </a:xfrm>
          <a:prstGeom prst="rect">
            <a:avLst/>
          </a:prstGeom>
          <a:solidFill>
            <a:srgbClr val="F4F1EF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8" name="直線矢印コネクタ 67">
            <a:extLst>
              <a:ext uri="{FF2B5EF4-FFF2-40B4-BE49-F238E27FC236}">
                <a16:creationId xmlns:a16="http://schemas.microsoft.com/office/drawing/2014/main" id="{3ED4572C-0A68-D149-9650-FF855E7979E4}"/>
              </a:ext>
            </a:extLst>
          </p:cNvPr>
          <p:cNvCxnSpPr>
            <a:cxnSpLocks/>
          </p:cNvCxnSpPr>
          <p:nvPr/>
        </p:nvCxnSpPr>
        <p:spPr>
          <a:xfrm>
            <a:off x="2645196" y="7718410"/>
            <a:ext cx="0" cy="1430426"/>
          </a:xfrm>
          <a:prstGeom prst="straightConnector1">
            <a:avLst/>
          </a:prstGeom>
          <a:ln w="76200">
            <a:solidFill>
              <a:srgbClr val="1B529A"/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7EA515ED-72AE-E046-BEEF-CC571B1842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8640" y="706700"/>
            <a:ext cx="6515543" cy="552125"/>
          </a:xfrm>
        </p:spPr>
        <p:txBody>
          <a:bodyPr/>
          <a:lstStyle/>
          <a:p>
            <a:r>
              <a:rPr lang="ja-JP" altLang="en-US"/>
              <a:t>承認をしなくても勤怠管理は可能ですが、</a:t>
            </a:r>
            <a:endParaRPr lang="en-US" altLang="ja-JP" dirty="0"/>
          </a:p>
          <a:p>
            <a:r>
              <a:rPr lang="ja-JP" altLang="en-US"/>
              <a:t>適切な運用のために大半の企業様が承認機能を活用されています。</a:t>
            </a:r>
            <a:endParaRPr lang="en-US" altLang="ja-JP" dirty="0"/>
          </a:p>
          <a:p>
            <a:endParaRPr lang="ja-JP" altLang="en-US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B99676B7-B0FA-CE4D-8CF4-90F4094E7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1400" dirty="0"/>
              <a:t>1. </a:t>
            </a:r>
            <a:r>
              <a:rPr lang="ja-JP" altLang="en-US" sz="1400"/>
              <a:t>承認機能について</a:t>
            </a:r>
            <a:endParaRPr kumimoji="1" lang="ja-JP" altLang="en-US" sz="1400"/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34B8A056-AEB9-034A-B445-2AA839083A5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365104" y="1456008"/>
            <a:ext cx="2392612" cy="25833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ja-JP" altLang="en-US" b="1"/>
              <a:t>＜主な流れ（毎日）＞</a:t>
            </a:r>
            <a:endParaRPr lang="en-US" altLang="ja-JP" b="1" dirty="0"/>
          </a:p>
          <a:p>
            <a:pPr>
              <a:lnSpc>
                <a:spcPct val="150000"/>
              </a:lnSpc>
            </a:pPr>
            <a:r>
              <a:rPr lang="en-US" altLang="ja-JP" dirty="0"/>
              <a:t>① </a:t>
            </a:r>
            <a:r>
              <a:rPr lang="ja-JP" altLang="en-US"/>
              <a:t>社員が日々の勤務状況を申請します。</a:t>
            </a:r>
            <a:endParaRPr lang="en-US" altLang="ja-JP" dirty="0"/>
          </a:p>
          <a:p>
            <a:pPr>
              <a:lnSpc>
                <a:spcPct val="150000"/>
              </a:lnSpc>
            </a:pPr>
            <a:r>
              <a:rPr lang="en-US" altLang="ja-JP" dirty="0"/>
              <a:t>② </a:t>
            </a:r>
            <a:r>
              <a:rPr lang="ja-JP" altLang="en-US"/>
              <a:t>承認者が日々の勤務状況を承認</a:t>
            </a:r>
            <a:endParaRPr lang="en-US" altLang="ja-JP" dirty="0"/>
          </a:p>
          <a:p>
            <a:pPr>
              <a:lnSpc>
                <a:spcPct val="150000"/>
              </a:lnSpc>
            </a:pPr>
            <a:r>
              <a:rPr lang="ja-JP" altLang="en-US"/>
              <a:t>　</a:t>
            </a:r>
            <a:r>
              <a:rPr lang="en-US" altLang="ja-JP" dirty="0"/>
              <a:t> </a:t>
            </a:r>
            <a:r>
              <a:rPr lang="ja-JP" altLang="en-US"/>
              <a:t>します。</a:t>
            </a:r>
            <a:endParaRPr lang="en-US" altLang="ja-JP" dirty="0"/>
          </a:p>
        </p:txBody>
      </p:sp>
      <p:sp>
        <p:nvSpPr>
          <p:cNvPr id="8" name="テキスト プレースホルダー 7">
            <a:extLst>
              <a:ext uri="{FF2B5EF4-FFF2-40B4-BE49-F238E27FC236}">
                <a16:creationId xmlns:a16="http://schemas.microsoft.com/office/drawing/2014/main" id="{F86EF98E-B27B-4C42-AEDB-E5033D0D7B8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365104" y="4236221"/>
            <a:ext cx="2339079" cy="25833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ja-JP" altLang="en-US" b="1"/>
              <a:t>＜主な流れ（毎月末）＞</a:t>
            </a:r>
            <a:endParaRPr lang="en-US" altLang="ja-JP" b="1" dirty="0"/>
          </a:p>
          <a:p>
            <a:pPr>
              <a:lnSpc>
                <a:spcPct val="150000"/>
              </a:lnSpc>
            </a:pPr>
            <a:r>
              <a:rPr lang="en-US" altLang="ja-JP" dirty="0"/>
              <a:t>① </a:t>
            </a:r>
            <a:r>
              <a:rPr lang="ja-JP" altLang="en-US"/>
              <a:t>社員が月締申請を行います。</a:t>
            </a:r>
            <a:endParaRPr lang="en-US" altLang="ja-JP" dirty="0"/>
          </a:p>
          <a:p>
            <a:pPr>
              <a:lnSpc>
                <a:spcPct val="150000"/>
              </a:lnSpc>
            </a:pPr>
            <a:r>
              <a:rPr lang="en-US" altLang="ja-JP" dirty="0"/>
              <a:t>② </a:t>
            </a:r>
            <a:r>
              <a:rPr lang="ja-JP" altLang="en-US"/>
              <a:t>承認者が月締承認を行います。</a:t>
            </a:r>
            <a:endParaRPr lang="en-US" altLang="ja-JP" dirty="0"/>
          </a:p>
        </p:txBody>
      </p:sp>
      <p:sp>
        <p:nvSpPr>
          <p:cNvPr id="9" name="テキスト プレースホルダー 8">
            <a:extLst>
              <a:ext uri="{FF2B5EF4-FFF2-40B4-BE49-F238E27FC236}">
                <a16:creationId xmlns:a16="http://schemas.microsoft.com/office/drawing/2014/main" id="{2C304075-B372-C247-8843-894A44FC579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365104" y="7016434"/>
            <a:ext cx="2339079" cy="25833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ja-JP" altLang="en-US" b="1"/>
              <a:t>＜承認者の人数によって、フローが異なります＞</a:t>
            </a:r>
            <a:endParaRPr lang="en-US" altLang="ja-JP" b="1" dirty="0"/>
          </a:p>
          <a:p>
            <a:pPr>
              <a:lnSpc>
                <a:spcPct val="150000"/>
              </a:lnSpc>
            </a:pPr>
            <a:endParaRPr lang="en-US" altLang="ja-JP" dirty="0"/>
          </a:p>
          <a:p>
            <a:pPr>
              <a:lnSpc>
                <a:spcPct val="150000"/>
              </a:lnSpc>
            </a:pPr>
            <a:r>
              <a:rPr lang="en-US" altLang="ja-JP" dirty="0"/>
              <a:t>①</a:t>
            </a:r>
            <a:r>
              <a:rPr lang="ja-JP" altLang="en-US"/>
              <a:t>社員に「第一承認者」のみ設定されているパターン（一般企業向け）</a:t>
            </a:r>
            <a:endParaRPr lang="en-US" altLang="ja-JP" dirty="0"/>
          </a:p>
          <a:p>
            <a:pPr>
              <a:lnSpc>
                <a:spcPct val="150000"/>
              </a:lnSpc>
            </a:pPr>
            <a:endParaRPr lang="ja-JP" altLang="en-US"/>
          </a:p>
          <a:p>
            <a:pPr>
              <a:lnSpc>
                <a:spcPct val="150000"/>
              </a:lnSpc>
            </a:pPr>
            <a:r>
              <a:rPr lang="en-US" altLang="ja-JP" dirty="0"/>
              <a:t>②</a:t>
            </a:r>
            <a:r>
              <a:rPr lang="ja-JP" altLang="en-US"/>
              <a:t>社員に「第二承認者～第四承認者」が設定されているパターン（大企業向け）</a:t>
            </a:r>
          </a:p>
          <a:p>
            <a:pPr>
              <a:lnSpc>
                <a:spcPct val="130000"/>
              </a:lnSpc>
            </a:pPr>
            <a:endParaRPr lang="ja-JP" altLang="en" b="1"/>
          </a:p>
          <a:p>
            <a:pPr>
              <a:lnSpc>
                <a:spcPct val="130000"/>
              </a:lnSpc>
            </a:pPr>
            <a:endParaRPr lang="ja-JP" altLang="en" b="1"/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57CA7FDE-EDB5-F443-AE4D-25D61ECCAF4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4857" y="2337099"/>
            <a:ext cx="968286" cy="973152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0CB4D5FB-90CE-454A-AB35-B8AB0C7B400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315" y="2514147"/>
            <a:ext cx="480605" cy="697973"/>
          </a:xfrm>
          <a:prstGeom prst="rect">
            <a:avLst/>
          </a:prstGeom>
        </p:spPr>
      </p:pic>
      <p:cxnSp>
        <p:nvCxnSpPr>
          <p:cNvPr id="27" name="直線矢印コネクタ 26">
            <a:extLst>
              <a:ext uri="{FF2B5EF4-FFF2-40B4-BE49-F238E27FC236}">
                <a16:creationId xmlns:a16="http://schemas.microsoft.com/office/drawing/2014/main" id="{5009A39D-A699-2141-A2FC-5B93FA035B58}"/>
              </a:ext>
            </a:extLst>
          </p:cNvPr>
          <p:cNvCxnSpPr>
            <a:cxnSpLocks/>
          </p:cNvCxnSpPr>
          <p:nvPr/>
        </p:nvCxnSpPr>
        <p:spPr>
          <a:xfrm flipH="1" flipV="1">
            <a:off x="1268760" y="3108871"/>
            <a:ext cx="1514755" cy="15548"/>
          </a:xfrm>
          <a:prstGeom prst="straightConnector1">
            <a:avLst/>
          </a:prstGeom>
          <a:ln w="76200">
            <a:solidFill>
              <a:srgbClr val="1B529A"/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テキスト プレースホルダー 2">
            <a:extLst>
              <a:ext uri="{FF2B5EF4-FFF2-40B4-BE49-F238E27FC236}">
                <a16:creationId xmlns:a16="http://schemas.microsoft.com/office/drawing/2014/main" id="{10B9B79F-86E3-9F42-9FBF-B4CAA87BE833}"/>
              </a:ext>
            </a:extLst>
          </p:cNvPr>
          <p:cNvSpPr txBox="1">
            <a:spLocks/>
          </p:cNvSpPr>
          <p:nvPr/>
        </p:nvSpPr>
        <p:spPr>
          <a:xfrm>
            <a:off x="602040" y="3211902"/>
            <a:ext cx="480605" cy="27205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800" b="1">
                <a:latin typeface="+mj-ea"/>
                <a:ea typeface="+mj-ea"/>
              </a:rPr>
              <a:t>社員</a:t>
            </a:r>
            <a:endParaRPr lang="en-US" altLang="ja-JP" sz="800" b="1" dirty="0">
              <a:latin typeface="+mj-ea"/>
              <a:ea typeface="+mj-ea"/>
            </a:endParaRPr>
          </a:p>
        </p:txBody>
      </p:sp>
      <p:cxnSp>
        <p:nvCxnSpPr>
          <p:cNvPr id="38" name="直線矢印コネクタ 37">
            <a:extLst>
              <a:ext uri="{FF2B5EF4-FFF2-40B4-BE49-F238E27FC236}">
                <a16:creationId xmlns:a16="http://schemas.microsoft.com/office/drawing/2014/main" id="{5C43A5CB-90A7-684E-9962-089FD88EA84E}"/>
              </a:ext>
            </a:extLst>
          </p:cNvPr>
          <p:cNvCxnSpPr>
            <a:cxnSpLocks/>
          </p:cNvCxnSpPr>
          <p:nvPr/>
        </p:nvCxnSpPr>
        <p:spPr>
          <a:xfrm>
            <a:off x="1275463" y="2733436"/>
            <a:ext cx="1577473" cy="0"/>
          </a:xfrm>
          <a:prstGeom prst="straightConnector1">
            <a:avLst/>
          </a:prstGeom>
          <a:ln w="76200">
            <a:solidFill>
              <a:srgbClr val="1B529A"/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テキスト プレースホルダー 2">
            <a:extLst>
              <a:ext uri="{FF2B5EF4-FFF2-40B4-BE49-F238E27FC236}">
                <a16:creationId xmlns:a16="http://schemas.microsoft.com/office/drawing/2014/main" id="{28002ACD-F829-E143-B0B5-6582F6D30BC2}"/>
              </a:ext>
            </a:extLst>
          </p:cNvPr>
          <p:cNvSpPr txBox="1">
            <a:spLocks/>
          </p:cNvSpPr>
          <p:nvPr/>
        </p:nvSpPr>
        <p:spPr>
          <a:xfrm>
            <a:off x="3095132" y="3211902"/>
            <a:ext cx="629137" cy="27205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800" b="1">
                <a:latin typeface="+mj-ea"/>
                <a:ea typeface="+mj-ea"/>
              </a:rPr>
              <a:t>承認者</a:t>
            </a:r>
            <a:endParaRPr lang="en-US" altLang="ja-JP" sz="800" b="1" dirty="0">
              <a:latin typeface="+mj-ea"/>
              <a:ea typeface="+mj-ea"/>
            </a:endParaRPr>
          </a:p>
        </p:txBody>
      </p:sp>
      <p:sp>
        <p:nvSpPr>
          <p:cNvPr id="12" name="角丸四角形 11">
            <a:extLst>
              <a:ext uri="{FF2B5EF4-FFF2-40B4-BE49-F238E27FC236}">
                <a16:creationId xmlns:a16="http://schemas.microsoft.com/office/drawing/2014/main" id="{CB3548B4-8449-B842-B934-92E8BCB11F3F}"/>
              </a:ext>
            </a:extLst>
          </p:cNvPr>
          <p:cNvSpPr/>
          <p:nvPr/>
        </p:nvSpPr>
        <p:spPr>
          <a:xfrm>
            <a:off x="1633512" y="2591365"/>
            <a:ext cx="900150" cy="288032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1B52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テキスト プレースホルダー 2">
            <a:extLst>
              <a:ext uri="{FF2B5EF4-FFF2-40B4-BE49-F238E27FC236}">
                <a16:creationId xmlns:a16="http://schemas.microsoft.com/office/drawing/2014/main" id="{82032C66-3F1E-D74F-A86E-242DFB865CEF}"/>
              </a:ext>
            </a:extLst>
          </p:cNvPr>
          <p:cNvSpPr txBox="1">
            <a:spLocks/>
          </p:cNvSpPr>
          <p:nvPr/>
        </p:nvSpPr>
        <p:spPr>
          <a:xfrm>
            <a:off x="1690202" y="2595398"/>
            <a:ext cx="803810" cy="27205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800">
                <a:latin typeface="+mj-ea"/>
                <a:ea typeface="+mj-ea"/>
              </a:rPr>
              <a:t>日次勤怠</a:t>
            </a:r>
            <a:r>
              <a:rPr lang="ja-JP" altLang="en-US" sz="800" b="1">
                <a:solidFill>
                  <a:srgbClr val="1B529A"/>
                </a:solidFill>
                <a:latin typeface="+mj-ea"/>
                <a:ea typeface="+mj-ea"/>
              </a:rPr>
              <a:t>申請</a:t>
            </a:r>
            <a:endParaRPr lang="en-US" altLang="ja-JP" sz="800" b="1" dirty="0">
              <a:solidFill>
                <a:srgbClr val="1B529A"/>
              </a:solidFill>
              <a:latin typeface="+mj-ea"/>
              <a:ea typeface="+mj-ea"/>
            </a:endParaRPr>
          </a:p>
        </p:txBody>
      </p:sp>
      <p:sp>
        <p:nvSpPr>
          <p:cNvPr id="41" name="角丸四角形 40">
            <a:extLst>
              <a:ext uri="{FF2B5EF4-FFF2-40B4-BE49-F238E27FC236}">
                <a16:creationId xmlns:a16="http://schemas.microsoft.com/office/drawing/2014/main" id="{7004C1A0-E85E-3A46-98B6-DFE29D4807C6}"/>
              </a:ext>
            </a:extLst>
          </p:cNvPr>
          <p:cNvSpPr/>
          <p:nvPr/>
        </p:nvSpPr>
        <p:spPr>
          <a:xfrm>
            <a:off x="1638951" y="2988704"/>
            <a:ext cx="900150" cy="288032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1B52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テキスト プレースホルダー 2">
            <a:extLst>
              <a:ext uri="{FF2B5EF4-FFF2-40B4-BE49-F238E27FC236}">
                <a16:creationId xmlns:a16="http://schemas.microsoft.com/office/drawing/2014/main" id="{F76C09D9-B69C-A24A-A4DE-171FBE8140F3}"/>
              </a:ext>
            </a:extLst>
          </p:cNvPr>
          <p:cNvSpPr txBox="1">
            <a:spLocks/>
          </p:cNvSpPr>
          <p:nvPr/>
        </p:nvSpPr>
        <p:spPr>
          <a:xfrm>
            <a:off x="1695641" y="2992737"/>
            <a:ext cx="803810" cy="27205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800">
                <a:latin typeface="+mj-ea"/>
                <a:ea typeface="+mj-ea"/>
              </a:rPr>
              <a:t>日次勤怠</a:t>
            </a:r>
            <a:r>
              <a:rPr lang="ja-JP" altLang="en-US" sz="800" b="1">
                <a:solidFill>
                  <a:srgbClr val="1B529A"/>
                </a:solidFill>
                <a:latin typeface="+mj-ea"/>
                <a:ea typeface="+mj-ea"/>
              </a:rPr>
              <a:t>承認</a:t>
            </a:r>
            <a:endParaRPr lang="en-US" altLang="ja-JP" sz="800" b="1" dirty="0">
              <a:solidFill>
                <a:srgbClr val="1B529A"/>
              </a:solidFill>
              <a:latin typeface="+mj-ea"/>
              <a:ea typeface="+mj-ea"/>
            </a:endParaRPr>
          </a:p>
        </p:txBody>
      </p:sp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AD6B7A81-0E89-9D43-9607-FE87427DD8D6}"/>
              </a:ext>
            </a:extLst>
          </p:cNvPr>
          <p:cNvSpPr/>
          <p:nvPr/>
        </p:nvSpPr>
        <p:spPr>
          <a:xfrm>
            <a:off x="100284" y="1490244"/>
            <a:ext cx="4113720" cy="3908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游ゴシック" panose="020B0400000000000000" pitchFamily="50" charset="-128"/>
              </a:rPr>
              <a:t>毎日</a:t>
            </a:r>
            <a:endParaRPr kumimoji="1" lang="en-US" altLang="ja-JP" sz="14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游ゴシック" panose="020B0400000000000000" pitchFamily="50" charset="-128"/>
            </a:endParaRPr>
          </a:p>
        </p:txBody>
      </p:sp>
      <p:sp>
        <p:nvSpPr>
          <p:cNvPr id="54" name="正方形/長方形 53">
            <a:extLst>
              <a:ext uri="{FF2B5EF4-FFF2-40B4-BE49-F238E27FC236}">
                <a16:creationId xmlns:a16="http://schemas.microsoft.com/office/drawing/2014/main" id="{FF59F442-61DE-4D40-80F0-19CD40A1A936}"/>
              </a:ext>
            </a:extLst>
          </p:cNvPr>
          <p:cNvSpPr/>
          <p:nvPr/>
        </p:nvSpPr>
        <p:spPr>
          <a:xfrm>
            <a:off x="100284" y="4371357"/>
            <a:ext cx="4113720" cy="3908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游ゴシック" panose="020B0400000000000000" pitchFamily="50" charset="-128"/>
              </a:rPr>
              <a:t>毎月末</a:t>
            </a:r>
            <a:endParaRPr kumimoji="1" lang="en-US" altLang="ja-JP" sz="14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游ゴシック" panose="020B0400000000000000" pitchFamily="50" charset="-128"/>
            </a:endParaRPr>
          </a:p>
        </p:txBody>
      </p:sp>
      <p:sp>
        <p:nvSpPr>
          <p:cNvPr id="55" name="角丸四角形 54">
            <a:extLst>
              <a:ext uri="{FF2B5EF4-FFF2-40B4-BE49-F238E27FC236}">
                <a16:creationId xmlns:a16="http://schemas.microsoft.com/office/drawing/2014/main" id="{717F4A81-626D-4F4A-8C8B-8C991E99722D}"/>
              </a:ext>
            </a:extLst>
          </p:cNvPr>
          <p:cNvSpPr/>
          <p:nvPr/>
        </p:nvSpPr>
        <p:spPr>
          <a:xfrm>
            <a:off x="885657" y="7381942"/>
            <a:ext cx="2428196" cy="288032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1B52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テキスト プレースホルダー 2">
            <a:extLst>
              <a:ext uri="{FF2B5EF4-FFF2-40B4-BE49-F238E27FC236}">
                <a16:creationId xmlns:a16="http://schemas.microsoft.com/office/drawing/2014/main" id="{C01860E4-94D1-C848-AF35-B4F81EB68F2F}"/>
              </a:ext>
            </a:extLst>
          </p:cNvPr>
          <p:cNvSpPr txBox="1">
            <a:spLocks/>
          </p:cNvSpPr>
          <p:nvPr/>
        </p:nvSpPr>
        <p:spPr>
          <a:xfrm>
            <a:off x="1861112" y="7398532"/>
            <a:ext cx="658678" cy="27205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800" b="1">
                <a:solidFill>
                  <a:schemeClr val="tx1"/>
                </a:solidFill>
                <a:latin typeface="+mj-ea"/>
                <a:ea typeface="+mj-ea"/>
              </a:rPr>
              <a:t>申請</a:t>
            </a:r>
            <a:endParaRPr lang="en-US" altLang="ja-JP" sz="8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57" name="角丸四角形 56">
            <a:extLst>
              <a:ext uri="{FF2B5EF4-FFF2-40B4-BE49-F238E27FC236}">
                <a16:creationId xmlns:a16="http://schemas.microsoft.com/office/drawing/2014/main" id="{BB8FE069-CF18-3A49-97CA-7F2800FA2606}"/>
              </a:ext>
            </a:extLst>
          </p:cNvPr>
          <p:cNvSpPr/>
          <p:nvPr/>
        </p:nvSpPr>
        <p:spPr>
          <a:xfrm>
            <a:off x="885657" y="9161440"/>
            <a:ext cx="2428196" cy="288032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1B52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テキスト プレースホルダー 2">
            <a:extLst>
              <a:ext uri="{FF2B5EF4-FFF2-40B4-BE49-F238E27FC236}">
                <a16:creationId xmlns:a16="http://schemas.microsoft.com/office/drawing/2014/main" id="{30F7778F-61C3-DC4B-B809-16DC5C2AF012}"/>
              </a:ext>
            </a:extLst>
          </p:cNvPr>
          <p:cNvSpPr txBox="1">
            <a:spLocks/>
          </p:cNvSpPr>
          <p:nvPr/>
        </p:nvSpPr>
        <p:spPr>
          <a:xfrm>
            <a:off x="1861112" y="9178030"/>
            <a:ext cx="658678" cy="27205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800" b="1">
                <a:solidFill>
                  <a:srgbClr val="38B685"/>
                </a:solidFill>
                <a:latin typeface="+mj-ea"/>
                <a:ea typeface="+mj-ea"/>
              </a:rPr>
              <a:t>確定</a:t>
            </a:r>
            <a:endParaRPr lang="en-US" altLang="ja-JP" sz="800" b="1" dirty="0">
              <a:solidFill>
                <a:srgbClr val="38B685"/>
              </a:solidFill>
              <a:latin typeface="+mj-ea"/>
              <a:ea typeface="+mj-ea"/>
            </a:endParaRPr>
          </a:p>
        </p:txBody>
      </p:sp>
      <p:cxnSp>
        <p:nvCxnSpPr>
          <p:cNvPr id="59" name="直線矢印コネクタ 58">
            <a:extLst>
              <a:ext uri="{FF2B5EF4-FFF2-40B4-BE49-F238E27FC236}">
                <a16:creationId xmlns:a16="http://schemas.microsoft.com/office/drawing/2014/main" id="{34616EAB-6318-4B47-AE35-49D38733871E}"/>
              </a:ext>
            </a:extLst>
          </p:cNvPr>
          <p:cNvCxnSpPr>
            <a:cxnSpLocks/>
          </p:cNvCxnSpPr>
          <p:nvPr/>
        </p:nvCxnSpPr>
        <p:spPr>
          <a:xfrm>
            <a:off x="1461474" y="7731014"/>
            <a:ext cx="0" cy="1430426"/>
          </a:xfrm>
          <a:prstGeom prst="straightConnector1">
            <a:avLst/>
          </a:prstGeom>
          <a:ln w="76200">
            <a:solidFill>
              <a:srgbClr val="1B529A"/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1E2FB4A9-2B86-9B45-8EAF-140E50EAF582}"/>
              </a:ext>
            </a:extLst>
          </p:cNvPr>
          <p:cNvGrpSpPr/>
          <p:nvPr/>
        </p:nvGrpSpPr>
        <p:grpSpPr>
          <a:xfrm>
            <a:off x="2199804" y="8049344"/>
            <a:ext cx="953389" cy="288032"/>
            <a:chOff x="2199804" y="7880260"/>
            <a:chExt cx="953389" cy="288032"/>
          </a:xfrm>
        </p:grpSpPr>
        <p:sp>
          <p:nvSpPr>
            <p:cNvPr id="61" name="角丸四角形 60">
              <a:extLst>
                <a:ext uri="{FF2B5EF4-FFF2-40B4-BE49-F238E27FC236}">
                  <a16:creationId xmlns:a16="http://schemas.microsoft.com/office/drawing/2014/main" id="{10DD1056-61C3-8E44-BF31-FF3BB40F6D3B}"/>
                </a:ext>
              </a:extLst>
            </p:cNvPr>
            <p:cNvSpPr/>
            <p:nvPr/>
          </p:nvSpPr>
          <p:spPr>
            <a:xfrm>
              <a:off x="2199804" y="7880260"/>
              <a:ext cx="953389" cy="288032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rgbClr val="1B529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" name="テキスト プレースホルダー 2">
              <a:extLst>
                <a:ext uri="{FF2B5EF4-FFF2-40B4-BE49-F238E27FC236}">
                  <a16:creationId xmlns:a16="http://schemas.microsoft.com/office/drawing/2014/main" id="{E33A7EBE-2DFD-C64F-8405-4B7C54C53727}"/>
                </a:ext>
              </a:extLst>
            </p:cNvPr>
            <p:cNvSpPr txBox="1">
              <a:spLocks/>
            </p:cNvSpPr>
            <p:nvPr/>
          </p:nvSpPr>
          <p:spPr>
            <a:xfrm>
              <a:off x="2343219" y="7888229"/>
              <a:ext cx="653733" cy="272057"/>
            </a:xfrm>
            <a:prstGeom prst="rect">
              <a:avLst/>
            </a:prstGeom>
          </p:spPr>
          <p:txBody>
            <a:bodyPr/>
            <a:lstStyle>
              <a:lvl1pPr marL="0" indent="0" algn="l" defTabSz="914400" rtl="0" eaLnBrk="1" latinLnBrk="0" hangingPunct="1">
                <a:lnSpc>
                  <a:spcPct val="150000"/>
                </a:lnSpc>
                <a:spcBef>
                  <a:spcPct val="20000"/>
                </a:spcBef>
                <a:buFont typeface="Arial" pitchFamily="34" charset="0"/>
                <a:buNone/>
                <a:defRPr kumimoji="1"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+mn-cs"/>
                </a:defRPr>
              </a:lvl1pPr>
              <a:lvl2pPr marL="45720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ja-JP" altLang="en-US" sz="800" b="1">
                  <a:solidFill>
                    <a:schemeClr val="tx1"/>
                  </a:solidFill>
                  <a:latin typeface="+mj-ea"/>
                  <a:ea typeface="+mj-ea"/>
                </a:rPr>
                <a:t>第一承認</a:t>
              </a:r>
              <a:endParaRPr lang="en-US" altLang="ja-JP" sz="800" b="1" dirty="0">
                <a:solidFill>
                  <a:schemeClr val="tx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33E7FC76-D7AA-4F48-88D9-29A1D0A950F1}"/>
              </a:ext>
            </a:extLst>
          </p:cNvPr>
          <p:cNvGrpSpPr/>
          <p:nvPr/>
        </p:nvGrpSpPr>
        <p:grpSpPr>
          <a:xfrm>
            <a:off x="2190451" y="8473432"/>
            <a:ext cx="955710" cy="288032"/>
            <a:chOff x="2199804" y="8265651"/>
            <a:chExt cx="955710" cy="288032"/>
          </a:xfrm>
        </p:grpSpPr>
        <p:sp>
          <p:nvSpPr>
            <p:cNvPr id="63" name="角丸四角形 62">
              <a:extLst>
                <a:ext uri="{FF2B5EF4-FFF2-40B4-BE49-F238E27FC236}">
                  <a16:creationId xmlns:a16="http://schemas.microsoft.com/office/drawing/2014/main" id="{DF01E843-7E77-1E4A-A2FF-45F7A06FEF0B}"/>
                </a:ext>
              </a:extLst>
            </p:cNvPr>
            <p:cNvSpPr/>
            <p:nvPr/>
          </p:nvSpPr>
          <p:spPr>
            <a:xfrm>
              <a:off x="2199804" y="8265651"/>
              <a:ext cx="953389" cy="288032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rgbClr val="1B529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4" name="テキスト プレースホルダー 2">
              <a:extLst>
                <a:ext uri="{FF2B5EF4-FFF2-40B4-BE49-F238E27FC236}">
                  <a16:creationId xmlns:a16="http://schemas.microsoft.com/office/drawing/2014/main" id="{243F8A44-1E8B-BB4F-80D8-CE679E132E22}"/>
                </a:ext>
              </a:extLst>
            </p:cNvPr>
            <p:cNvSpPr txBox="1">
              <a:spLocks/>
            </p:cNvSpPr>
            <p:nvPr/>
          </p:nvSpPr>
          <p:spPr>
            <a:xfrm>
              <a:off x="2220803" y="8273638"/>
              <a:ext cx="934711" cy="272057"/>
            </a:xfrm>
            <a:prstGeom prst="rect">
              <a:avLst/>
            </a:prstGeom>
          </p:spPr>
          <p:txBody>
            <a:bodyPr/>
            <a:lstStyle>
              <a:lvl1pPr marL="0" indent="0" algn="l" defTabSz="914400" rtl="0" eaLnBrk="1" latinLnBrk="0" hangingPunct="1">
                <a:lnSpc>
                  <a:spcPct val="150000"/>
                </a:lnSpc>
                <a:spcBef>
                  <a:spcPct val="20000"/>
                </a:spcBef>
                <a:buFont typeface="Arial" pitchFamily="34" charset="0"/>
                <a:buNone/>
                <a:defRPr kumimoji="1"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+mn-cs"/>
                </a:defRPr>
              </a:lvl1pPr>
              <a:lvl2pPr marL="45720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ja-JP" altLang="en-US" sz="800" b="1">
                  <a:solidFill>
                    <a:schemeClr val="tx1"/>
                  </a:solidFill>
                  <a:latin typeface="+mj-ea"/>
                  <a:ea typeface="+mj-ea"/>
                </a:rPr>
                <a:t>第ニ</a:t>
              </a:r>
              <a:r>
                <a:rPr lang="en-US" altLang="ja-JP" sz="800" b="1" dirty="0">
                  <a:solidFill>
                    <a:schemeClr val="tx1"/>
                  </a:solidFill>
                  <a:latin typeface="+mj-ea"/>
                  <a:ea typeface="+mj-ea"/>
                </a:rPr>
                <a:t>〜</a:t>
              </a:r>
              <a:r>
                <a:rPr lang="ja-JP" altLang="en-US" sz="800" b="1">
                  <a:solidFill>
                    <a:schemeClr val="tx1"/>
                  </a:solidFill>
                  <a:latin typeface="+mj-ea"/>
                  <a:ea typeface="+mj-ea"/>
                </a:rPr>
                <a:t>第四承認</a:t>
              </a:r>
              <a:endParaRPr lang="en-US" altLang="ja-JP" sz="800" b="1" dirty="0">
                <a:solidFill>
                  <a:schemeClr val="tx1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73" name="テキスト プレースホルダー 2">
            <a:extLst>
              <a:ext uri="{FF2B5EF4-FFF2-40B4-BE49-F238E27FC236}">
                <a16:creationId xmlns:a16="http://schemas.microsoft.com/office/drawing/2014/main" id="{BA923595-707E-8B46-B5C1-9F254D8109BD}"/>
              </a:ext>
            </a:extLst>
          </p:cNvPr>
          <p:cNvSpPr txBox="1">
            <a:spLocks/>
          </p:cNvSpPr>
          <p:nvPr/>
        </p:nvSpPr>
        <p:spPr>
          <a:xfrm>
            <a:off x="1005246" y="7082765"/>
            <a:ext cx="900191" cy="27205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800" dirty="0">
                <a:solidFill>
                  <a:schemeClr val="tx1"/>
                </a:solidFill>
                <a:latin typeface="+mj-ea"/>
                <a:ea typeface="+mj-ea"/>
              </a:rPr>
              <a:t>①</a:t>
            </a:r>
            <a:r>
              <a:rPr lang="ja-JP" altLang="en-US" sz="800">
                <a:solidFill>
                  <a:schemeClr val="tx1"/>
                </a:solidFill>
                <a:latin typeface="+mj-ea"/>
                <a:ea typeface="+mj-ea"/>
              </a:rPr>
              <a:t>一般企業向け</a:t>
            </a:r>
            <a:endParaRPr lang="en-US" altLang="ja-JP" sz="800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74" name="テキスト プレースホルダー 2">
            <a:extLst>
              <a:ext uri="{FF2B5EF4-FFF2-40B4-BE49-F238E27FC236}">
                <a16:creationId xmlns:a16="http://schemas.microsoft.com/office/drawing/2014/main" id="{3A8638CF-73BB-9042-8CFB-0B4381933874}"/>
              </a:ext>
            </a:extLst>
          </p:cNvPr>
          <p:cNvSpPr txBox="1">
            <a:spLocks/>
          </p:cNvSpPr>
          <p:nvPr/>
        </p:nvSpPr>
        <p:spPr>
          <a:xfrm>
            <a:off x="2267401" y="7082765"/>
            <a:ext cx="900191" cy="27205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800" dirty="0">
                <a:solidFill>
                  <a:schemeClr val="tx1"/>
                </a:solidFill>
                <a:latin typeface="+mj-ea"/>
                <a:ea typeface="+mj-ea"/>
              </a:rPr>
              <a:t>②</a:t>
            </a:r>
            <a:r>
              <a:rPr lang="ja-JP" altLang="en-US" sz="800">
                <a:solidFill>
                  <a:schemeClr val="tx1"/>
                </a:solidFill>
                <a:latin typeface="+mj-ea"/>
                <a:ea typeface="+mj-ea"/>
              </a:rPr>
              <a:t>大企業向け</a:t>
            </a:r>
            <a:endParaRPr lang="en-US" altLang="ja-JP" sz="800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pic>
        <p:nvPicPr>
          <p:cNvPr id="60" name="図 59">
            <a:extLst>
              <a:ext uri="{FF2B5EF4-FFF2-40B4-BE49-F238E27FC236}">
                <a16:creationId xmlns:a16="http://schemas.microsoft.com/office/drawing/2014/main" id="{A82DDE70-47D4-D043-B909-3B780B65CA0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4857" y="5163708"/>
            <a:ext cx="968286" cy="973152"/>
          </a:xfrm>
          <a:prstGeom prst="rect">
            <a:avLst/>
          </a:prstGeom>
        </p:spPr>
      </p:pic>
      <p:pic>
        <p:nvPicPr>
          <p:cNvPr id="65" name="図 64">
            <a:extLst>
              <a:ext uri="{FF2B5EF4-FFF2-40B4-BE49-F238E27FC236}">
                <a16:creationId xmlns:a16="http://schemas.microsoft.com/office/drawing/2014/main" id="{FA9B3FB1-C538-294C-A027-18BF5083D4F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315" y="5340756"/>
            <a:ext cx="480605" cy="697973"/>
          </a:xfrm>
          <a:prstGeom prst="rect">
            <a:avLst/>
          </a:prstGeom>
        </p:spPr>
      </p:pic>
      <p:cxnSp>
        <p:nvCxnSpPr>
          <p:cNvPr id="66" name="直線矢印コネクタ 65">
            <a:extLst>
              <a:ext uri="{FF2B5EF4-FFF2-40B4-BE49-F238E27FC236}">
                <a16:creationId xmlns:a16="http://schemas.microsoft.com/office/drawing/2014/main" id="{C87713E4-1299-1B4F-A2E0-451B0DC0BF93}"/>
              </a:ext>
            </a:extLst>
          </p:cNvPr>
          <p:cNvCxnSpPr>
            <a:cxnSpLocks/>
          </p:cNvCxnSpPr>
          <p:nvPr/>
        </p:nvCxnSpPr>
        <p:spPr>
          <a:xfrm flipH="1" flipV="1">
            <a:off x="1268760" y="5935480"/>
            <a:ext cx="1514755" cy="15548"/>
          </a:xfrm>
          <a:prstGeom prst="straightConnector1">
            <a:avLst/>
          </a:prstGeom>
          <a:ln w="76200">
            <a:solidFill>
              <a:srgbClr val="1B529A"/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テキスト プレースホルダー 2">
            <a:extLst>
              <a:ext uri="{FF2B5EF4-FFF2-40B4-BE49-F238E27FC236}">
                <a16:creationId xmlns:a16="http://schemas.microsoft.com/office/drawing/2014/main" id="{507C1C5C-45FE-2A44-9C94-E423DA9BADC5}"/>
              </a:ext>
            </a:extLst>
          </p:cNvPr>
          <p:cNvSpPr txBox="1">
            <a:spLocks/>
          </p:cNvSpPr>
          <p:nvPr/>
        </p:nvSpPr>
        <p:spPr>
          <a:xfrm>
            <a:off x="602040" y="6038511"/>
            <a:ext cx="480605" cy="27205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800" b="1">
                <a:latin typeface="+mj-ea"/>
                <a:ea typeface="+mj-ea"/>
              </a:rPr>
              <a:t>社員</a:t>
            </a:r>
            <a:endParaRPr lang="en-US" altLang="ja-JP" sz="800" b="1" dirty="0">
              <a:latin typeface="+mj-ea"/>
              <a:ea typeface="+mj-ea"/>
            </a:endParaRPr>
          </a:p>
        </p:txBody>
      </p:sp>
      <p:cxnSp>
        <p:nvCxnSpPr>
          <p:cNvPr id="69" name="直線矢印コネクタ 68">
            <a:extLst>
              <a:ext uri="{FF2B5EF4-FFF2-40B4-BE49-F238E27FC236}">
                <a16:creationId xmlns:a16="http://schemas.microsoft.com/office/drawing/2014/main" id="{CF39FB2B-0A54-4C45-9E0A-BBFB29CDB59C}"/>
              </a:ext>
            </a:extLst>
          </p:cNvPr>
          <p:cNvCxnSpPr>
            <a:cxnSpLocks/>
          </p:cNvCxnSpPr>
          <p:nvPr/>
        </p:nvCxnSpPr>
        <p:spPr>
          <a:xfrm>
            <a:off x="1275463" y="5560045"/>
            <a:ext cx="1577473" cy="0"/>
          </a:xfrm>
          <a:prstGeom prst="straightConnector1">
            <a:avLst/>
          </a:prstGeom>
          <a:ln w="76200">
            <a:solidFill>
              <a:srgbClr val="1B529A"/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テキスト プレースホルダー 2">
            <a:extLst>
              <a:ext uri="{FF2B5EF4-FFF2-40B4-BE49-F238E27FC236}">
                <a16:creationId xmlns:a16="http://schemas.microsoft.com/office/drawing/2014/main" id="{B0B6B977-1613-8646-86DC-C596C5C4139A}"/>
              </a:ext>
            </a:extLst>
          </p:cNvPr>
          <p:cNvSpPr txBox="1">
            <a:spLocks/>
          </p:cNvSpPr>
          <p:nvPr/>
        </p:nvSpPr>
        <p:spPr>
          <a:xfrm>
            <a:off x="3095132" y="6038511"/>
            <a:ext cx="629137" cy="27205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800" b="1">
                <a:latin typeface="+mj-ea"/>
                <a:ea typeface="+mj-ea"/>
              </a:rPr>
              <a:t>承認者</a:t>
            </a:r>
            <a:endParaRPr lang="en-US" altLang="ja-JP" sz="800" b="1" dirty="0">
              <a:latin typeface="+mj-ea"/>
              <a:ea typeface="+mj-ea"/>
            </a:endParaRPr>
          </a:p>
        </p:txBody>
      </p:sp>
      <p:sp>
        <p:nvSpPr>
          <p:cNvPr id="75" name="角丸四角形 74">
            <a:extLst>
              <a:ext uri="{FF2B5EF4-FFF2-40B4-BE49-F238E27FC236}">
                <a16:creationId xmlns:a16="http://schemas.microsoft.com/office/drawing/2014/main" id="{72BADD91-340E-D147-A8E7-EDBFDA0ABBF4}"/>
              </a:ext>
            </a:extLst>
          </p:cNvPr>
          <p:cNvSpPr/>
          <p:nvPr/>
        </p:nvSpPr>
        <p:spPr>
          <a:xfrm>
            <a:off x="1633512" y="5417974"/>
            <a:ext cx="900150" cy="288032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1B52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" name="テキスト プレースホルダー 2">
            <a:extLst>
              <a:ext uri="{FF2B5EF4-FFF2-40B4-BE49-F238E27FC236}">
                <a16:creationId xmlns:a16="http://schemas.microsoft.com/office/drawing/2014/main" id="{84F47130-9045-7347-846F-B2C555FBB6A0}"/>
              </a:ext>
            </a:extLst>
          </p:cNvPr>
          <p:cNvSpPr txBox="1">
            <a:spLocks/>
          </p:cNvSpPr>
          <p:nvPr/>
        </p:nvSpPr>
        <p:spPr>
          <a:xfrm>
            <a:off x="1690202" y="5422007"/>
            <a:ext cx="803810" cy="27205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800">
                <a:latin typeface="+mj-ea"/>
                <a:ea typeface="+mj-ea"/>
              </a:rPr>
              <a:t>月締</a:t>
            </a:r>
            <a:r>
              <a:rPr lang="ja-JP" altLang="en-US" sz="800" b="1">
                <a:solidFill>
                  <a:srgbClr val="1B529A"/>
                </a:solidFill>
                <a:latin typeface="+mj-ea"/>
                <a:ea typeface="+mj-ea"/>
              </a:rPr>
              <a:t>申請</a:t>
            </a:r>
            <a:endParaRPr lang="en-US" altLang="ja-JP" sz="800" b="1" dirty="0">
              <a:solidFill>
                <a:srgbClr val="1B529A"/>
              </a:solidFill>
              <a:latin typeface="+mj-ea"/>
              <a:ea typeface="+mj-ea"/>
            </a:endParaRPr>
          </a:p>
        </p:txBody>
      </p:sp>
      <p:sp>
        <p:nvSpPr>
          <p:cNvPr id="77" name="角丸四角形 76">
            <a:extLst>
              <a:ext uri="{FF2B5EF4-FFF2-40B4-BE49-F238E27FC236}">
                <a16:creationId xmlns:a16="http://schemas.microsoft.com/office/drawing/2014/main" id="{C7D96A94-1C25-7347-9F80-9D56B3E23E0D}"/>
              </a:ext>
            </a:extLst>
          </p:cNvPr>
          <p:cNvSpPr/>
          <p:nvPr/>
        </p:nvSpPr>
        <p:spPr>
          <a:xfrm>
            <a:off x="1638951" y="5815313"/>
            <a:ext cx="900150" cy="288032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1B52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" name="テキスト プレースホルダー 2">
            <a:extLst>
              <a:ext uri="{FF2B5EF4-FFF2-40B4-BE49-F238E27FC236}">
                <a16:creationId xmlns:a16="http://schemas.microsoft.com/office/drawing/2014/main" id="{45EF81C4-9007-FB41-9BC8-F98EF36AE6F5}"/>
              </a:ext>
            </a:extLst>
          </p:cNvPr>
          <p:cNvSpPr txBox="1">
            <a:spLocks/>
          </p:cNvSpPr>
          <p:nvPr/>
        </p:nvSpPr>
        <p:spPr>
          <a:xfrm>
            <a:off x="1695641" y="5819346"/>
            <a:ext cx="803810" cy="27205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800">
                <a:latin typeface="+mj-ea"/>
                <a:ea typeface="+mj-ea"/>
              </a:rPr>
              <a:t>月締</a:t>
            </a:r>
            <a:r>
              <a:rPr lang="ja-JP" altLang="en-US" sz="800" b="1">
                <a:solidFill>
                  <a:srgbClr val="1B529A"/>
                </a:solidFill>
                <a:latin typeface="+mj-ea"/>
                <a:ea typeface="+mj-ea"/>
              </a:rPr>
              <a:t>承認</a:t>
            </a:r>
            <a:endParaRPr lang="en-US" altLang="ja-JP" sz="800" b="1" dirty="0">
              <a:solidFill>
                <a:srgbClr val="1B529A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5496331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1">
            <a:extLst>
              <a:ext uri="{FF2B5EF4-FFF2-40B4-BE49-F238E27FC236}">
                <a16:creationId xmlns:a16="http://schemas.microsoft.com/office/drawing/2014/main" id="{999F295A-4071-3E47-AAA0-FA0CAF68A9CC}"/>
              </a:ext>
            </a:extLst>
          </p:cNvPr>
          <p:cNvSpPr txBox="1">
            <a:spLocks/>
          </p:cNvSpPr>
          <p:nvPr/>
        </p:nvSpPr>
        <p:spPr>
          <a:xfrm>
            <a:off x="0" y="4304928"/>
            <a:ext cx="6858000" cy="648072"/>
          </a:xfrm>
          <a:prstGeom prst="rect">
            <a:avLst/>
          </a:prstGeom>
        </p:spPr>
        <p:txBody>
          <a:bodyPr>
            <a:noAutofit/>
          </a:bodyPr>
          <a:lstStyle>
            <a:lvl1pPr marL="237380" indent="-237380" algn="l" defTabSz="6330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23" indent="-197816" algn="l" defTabSz="63301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19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1266" indent="-158254" algn="l" defTabSz="6330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16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07772" indent="-158254" algn="l" defTabSz="63301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13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4278" indent="-158254" algn="l" defTabSz="633012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13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40785" indent="-158254" algn="l" defTabSz="6330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13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291" indent="-158254" algn="l" defTabSz="6330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13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73798" indent="-158254" algn="l" defTabSz="6330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13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90303" indent="-158254" algn="l" defTabSz="6330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13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altLang="ja-JP" sz="2800" b="1" dirty="0">
                <a:solidFill>
                  <a:srgbClr val="1B529A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2. </a:t>
            </a:r>
            <a:r>
              <a:rPr lang="ja-JP" altLang="en-US" sz="2800" b="1">
                <a:solidFill>
                  <a:srgbClr val="1B529A"/>
                </a:solidFill>
              </a:rPr>
              <a:t>承認方法について</a:t>
            </a:r>
            <a:endParaRPr lang="en-US" altLang="ja-JP" sz="2800" b="1" dirty="0">
              <a:solidFill>
                <a:srgbClr val="1B529A"/>
              </a:solidFill>
            </a:endParaRPr>
          </a:p>
          <a:p>
            <a:pPr marL="0" indent="0" algn="ctr">
              <a:lnSpc>
                <a:spcPct val="120000"/>
              </a:lnSpc>
              <a:buNone/>
            </a:pPr>
            <a:r>
              <a:rPr lang="ja-JP" altLang="en-US" sz="2000" b="1">
                <a:solidFill>
                  <a:srgbClr val="1B529A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（</a:t>
            </a:r>
            <a:r>
              <a:rPr lang="ja-JP" altLang="en-US" sz="2000" b="1">
                <a:solidFill>
                  <a:srgbClr val="1B529A"/>
                </a:solidFill>
              </a:rPr>
              <a:t> 「一承認者」のみ設定されている場合</a:t>
            </a:r>
            <a:r>
              <a:rPr lang="ja-JP" altLang="en-US" sz="2000" b="1">
                <a:solidFill>
                  <a:srgbClr val="1B529A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）</a:t>
            </a:r>
            <a:endParaRPr lang="ja-JP" altLang="en-US" sz="2000" b="1" dirty="0">
              <a:solidFill>
                <a:srgbClr val="1B529A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973692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7EA515ED-72AE-E046-BEEF-CC571B1842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8640" y="706700"/>
            <a:ext cx="6515543" cy="552125"/>
          </a:xfrm>
        </p:spPr>
        <p:txBody>
          <a:bodyPr/>
          <a:lstStyle/>
          <a:p>
            <a:r>
              <a:rPr lang="ja-JP" altLang="en-US"/>
              <a:t>承認をしなくても勤怠管理は可能ですが、適切な運用のために大半の企業様が承認機能を活用されています。第一承認者が、日次勤怠の承認と月締確定処理を行います。</a:t>
            </a:r>
            <a:endParaRPr lang="en-US" altLang="ja-JP" dirty="0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B99676B7-B0FA-CE4D-8CF4-90F4094E7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1400" dirty="0"/>
              <a:t>2-0.</a:t>
            </a:r>
            <a:r>
              <a:rPr lang="ja-JP" altLang="en-US" sz="1400"/>
              <a:t>　第一承認者のみ設定されている場合の承認機能</a:t>
            </a:r>
            <a:endParaRPr kumimoji="1" lang="ja-JP" altLang="en-US" sz="1400"/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34B8A056-AEB9-034A-B445-2AA839083A5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365104" y="1456008"/>
            <a:ext cx="2492896" cy="25833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ja-JP" altLang="en-US" b="1"/>
              <a:t>＜主な流れ（毎日）＞</a:t>
            </a:r>
            <a:endParaRPr lang="en-US" altLang="ja-JP" b="1" dirty="0"/>
          </a:p>
          <a:p>
            <a:pPr>
              <a:lnSpc>
                <a:spcPct val="150000"/>
              </a:lnSpc>
            </a:pPr>
            <a:r>
              <a:rPr lang="en-US" altLang="ja-JP" dirty="0"/>
              <a:t>① </a:t>
            </a:r>
            <a:r>
              <a:rPr lang="ja-JP" altLang="en-US"/>
              <a:t>社員が日々の勤務状況を申請します。</a:t>
            </a:r>
            <a:endParaRPr lang="en-US" altLang="ja-JP" dirty="0"/>
          </a:p>
          <a:p>
            <a:pPr>
              <a:lnSpc>
                <a:spcPct val="150000"/>
              </a:lnSpc>
            </a:pPr>
            <a:r>
              <a:rPr lang="en-US" altLang="ja-JP" dirty="0"/>
              <a:t>② </a:t>
            </a:r>
            <a:r>
              <a:rPr lang="ja-JP" altLang="en-US"/>
              <a:t>第一承認者が日々の勤務状況を承認</a:t>
            </a:r>
            <a:endParaRPr lang="en-US" altLang="ja-JP" dirty="0"/>
          </a:p>
          <a:p>
            <a:pPr>
              <a:lnSpc>
                <a:spcPct val="150000"/>
              </a:lnSpc>
            </a:pPr>
            <a:r>
              <a:rPr lang="ja-JP" altLang="en-US"/>
              <a:t>　</a:t>
            </a:r>
            <a:r>
              <a:rPr lang="en-US" altLang="ja-JP" dirty="0"/>
              <a:t> </a:t>
            </a:r>
            <a:r>
              <a:rPr lang="ja-JP" altLang="en-US"/>
              <a:t>します。</a:t>
            </a:r>
            <a:endParaRPr lang="en-US" altLang="ja-JP" dirty="0"/>
          </a:p>
        </p:txBody>
      </p:sp>
      <p:sp>
        <p:nvSpPr>
          <p:cNvPr id="8" name="テキスト プレースホルダー 7">
            <a:extLst>
              <a:ext uri="{FF2B5EF4-FFF2-40B4-BE49-F238E27FC236}">
                <a16:creationId xmlns:a16="http://schemas.microsoft.com/office/drawing/2014/main" id="{F86EF98E-B27B-4C42-AEDB-E5033D0D7B8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365104" y="4236221"/>
            <a:ext cx="2339079" cy="25833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ja-JP" altLang="en-US" b="1"/>
              <a:t>＜主な流れ（毎月末）＞</a:t>
            </a:r>
            <a:endParaRPr lang="en-US" altLang="ja-JP" b="1" dirty="0"/>
          </a:p>
          <a:p>
            <a:pPr>
              <a:lnSpc>
                <a:spcPct val="150000"/>
              </a:lnSpc>
            </a:pPr>
            <a:r>
              <a:rPr lang="en-US" altLang="ja-JP" dirty="0"/>
              <a:t>① </a:t>
            </a:r>
            <a:r>
              <a:rPr lang="ja-JP" altLang="en-US"/>
              <a:t>社員が月締申請を行います。</a:t>
            </a:r>
            <a:endParaRPr lang="en-US" altLang="ja-JP" dirty="0"/>
          </a:p>
          <a:p>
            <a:pPr>
              <a:lnSpc>
                <a:spcPct val="150000"/>
              </a:lnSpc>
            </a:pPr>
            <a:r>
              <a:rPr lang="en-US" altLang="ja-JP" dirty="0"/>
              <a:t>② </a:t>
            </a:r>
            <a:r>
              <a:rPr lang="ja-JP" altLang="en-US"/>
              <a:t>第一承認者が月締承認を行います。</a:t>
            </a:r>
            <a:endParaRPr lang="en-US" altLang="ja-JP" dirty="0"/>
          </a:p>
        </p:txBody>
      </p:sp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AD6B7A81-0E89-9D43-9607-FE87427DD8D6}"/>
              </a:ext>
            </a:extLst>
          </p:cNvPr>
          <p:cNvSpPr/>
          <p:nvPr/>
        </p:nvSpPr>
        <p:spPr>
          <a:xfrm>
            <a:off x="100284" y="1490244"/>
            <a:ext cx="4113720" cy="3908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游ゴシック" panose="020B0400000000000000" pitchFamily="50" charset="-128"/>
              </a:rPr>
              <a:t>毎日</a:t>
            </a:r>
            <a:endParaRPr kumimoji="1" lang="en-US" altLang="ja-JP" sz="14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游ゴシック" panose="020B0400000000000000" pitchFamily="50" charset="-128"/>
            </a:endParaRPr>
          </a:p>
        </p:txBody>
      </p:sp>
      <p:sp>
        <p:nvSpPr>
          <p:cNvPr id="54" name="正方形/長方形 53">
            <a:extLst>
              <a:ext uri="{FF2B5EF4-FFF2-40B4-BE49-F238E27FC236}">
                <a16:creationId xmlns:a16="http://schemas.microsoft.com/office/drawing/2014/main" id="{FF59F442-61DE-4D40-80F0-19CD40A1A936}"/>
              </a:ext>
            </a:extLst>
          </p:cNvPr>
          <p:cNvSpPr/>
          <p:nvPr/>
        </p:nvSpPr>
        <p:spPr>
          <a:xfrm>
            <a:off x="100284" y="4371357"/>
            <a:ext cx="4113720" cy="3908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游ゴシック" panose="020B0400000000000000" pitchFamily="50" charset="-128"/>
              </a:rPr>
              <a:t>毎月末</a:t>
            </a:r>
            <a:endParaRPr kumimoji="1" lang="en-US" altLang="ja-JP" sz="14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游ゴシック" panose="020B0400000000000000" pitchFamily="50" charset="-128"/>
            </a:endParaRPr>
          </a:p>
        </p:txBody>
      </p:sp>
      <p:pic>
        <p:nvPicPr>
          <p:cNvPr id="60" name="図 59">
            <a:extLst>
              <a:ext uri="{FF2B5EF4-FFF2-40B4-BE49-F238E27FC236}">
                <a16:creationId xmlns:a16="http://schemas.microsoft.com/office/drawing/2014/main" id="{6ABDABEA-07E8-6E48-ADA0-D4F56FA7AC1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4857" y="2337099"/>
            <a:ext cx="968286" cy="973152"/>
          </a:xfrm>
          <a:prstGeom prst="rect">
            <a:avLst/>
          </a:prstGeom>
        </p:spPr>
      </p:pic>
      <p:pic>
        <p:nvPicPr>
          <p:cNvPr id="65" name="図 64">
            <a:extLst>
              <a:ext uri="{FF2B5EF4-FFF2-40B4-BE49-F238E27FC236}">
                <a16:creationId xmlns:a16="http://schemas.microsoft.com/office/drawing/2014/main" id="{2BC76B37-C2EA-C847-A0F2-A8577E4ABF1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315" y="2514147"/>
            <a:ext cx="480605" cy="697973"/>
          </a:xfrm>
          <a:prstGeom prst="rect">
            <a:avLst/>
          </a:prstGeom>
        </p:spPr>
      </p:pic>
      <p:cxnSp>
        <p:nvCxnSpPr>
          <p:cNvPr id="66" name="直線矢印コネクタ 65">
            <a:extLst>
              <a:ext uri="{FF2B5EF4-FFF2-40B4-BE49-F238E27FC236}">
                <a16:creationId xmlns:a16="http://schemas.microsoft.com/office/drawing/2014/main" id="{77C10BF3-D043-1449-97AF-3DFD2D81EB9D}"/>
              </a:ext>
            </a:extLst>
          </p:cNvPr>
          <p:cNvCxnSpPr>
            <a:cxnSpLocks/>
          </p:cNvCxnSpPr>
          <p:nvPr/>
        </p:nvCxnSpPr>
        <p:spPr>
          <a:xfrm flipH="1" flipV="1">
            <a:off x="1268760" y="3108871"/>
            <a:ext cx="1514755" cy="15548"/>
          </a:xfrm>
          <a:prstGeom prst="straightConnector1">
            <a:avLst/>
          </a:prstGeom>
          <a:ln w="76200">
            <a:solidFill>
              <a:srgbClr val="1B529A"/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テキスト プレースホルダー 2">
            <a:extLst>
              <a:ext uri="{FF2B5EF4-FFF2-40B4-BE49-F238E27FC236}">
                <a16:creationId xmlns:a16="http://schemas.microsoft.com/office/drawing/2014/main" id="{A27A139D-C2D1-9748-A227-2002621BC5C6}"/>
              </a:ext>
            </a:extLst>
          </p:cNvPr>
          <p:cNvSpPr txBox="1">
            <a:spLocks/>
          </p:cNvSpPr>
          <p:nvPr/>
        </p:nvSpPr>
        <p:spPr>
          <a:xfrm>
            <a:off x="602040" y="3211902"/>
            <a:ext cx="480605" cy="27205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800" b="1">
                <a:latin typeface="+mj-ea"/>
                <a:ea typeface="+mj-ea"/>
              </a:rPr>
              <a:t>社員</a:t>
            </a:r>
            <a:endParaRPr lang="en-US" altLang="ja-JP" sz="800" b="1" dirty="0">
              <a:latin typeface="+mj-ea"/>
              <a:ea typeface="+mj-ea"/>
            </a:endParaRPr>
          </a:p>
        </p:txBody>
      </p:sp>
      <p:cxnSp>
        <p:nvCxnSpPr>
          <p:cNvPr id="69" name="直線矢印コネクタ 68">
            <a:extLst>
              <a:ext uri="{FF2B5EF4-FFF2-40B4-BE49-F238E27FC236}">
                <a16:creationId xmlns:a16="http://schemas.microsoft.com/office/drawing/2014/main" id="{E6904E14-5788-8D42-A7C5-823E0FC0E967}"/>
              </a:ext>
            </a:extLst>
          </p:cNvPr>
          <p:cNvCxnSpPr>
            <a:cxnSpLocks/>
          </p:cNvCxnSpPr>
          <p:nvPr/>
        </p:nvCxnSpPr>
        <p:spPr>
          <a:xfrm>
            <a:off x="1275463" y="2733436"/>
            <a:ext cx="1577473" cy="0"/>
          </a:xfrm>
          <a:prstGeom prst="straightConnector1">
            <a:avLst/>
          </a:prstGeom>
          <a:ln w="76200">
            <a:solidFill>
              <a:srgbClr val="1B529A"/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テキスト プレースホルダー 2">
            <a:extLst>
              <a:ext uri="{FF2B5EF4-FFF2-40B4-BE49-F238E27FC236}">
                <a16:creationId xmlns:a16="http://schemas.microsoft.com/office/drawing/2014/main" id="{F6F75B60-1A76-8543-B657-BE2BEED832E0}"/>
              </a:ext>
            </a:extLst>
          </p:cNvPr>
          <p:cNvSpPr txBox="1">
            <a:spLocks/>
          </p:cNvSpPr>
          <p:nvPr/>
        </p:nvSpPr>
        <p:spPr>
          <a:xfrm>
            <a:off x="3095132" y="3211902"/>
            <a:ext cx="693908" cy="27205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800" b="1">
                <a:latin typeface="+mj-ea"/>
                <a:ea typeface="+mj-ea"/>
              </a:rPr>
              <a:t>第一承認者</a:t>
            </a:r>
            <a:endParaRPr lang="en-US" altLang="ja-JP" sz="800" b="1" dirty="0">
              <a:latin typeface="+mj-ea"/>
              <a:ea typeface="+mj-ea"/>
            </a:endParaRPr>
          </a:p>
        </p:txBody>
      </p:sp>
      <p:sp>
        <p:nvSpPr>
          <p:cNvPr id="75" name="角丸四角形 74">
            <a:extLst>
              <a:ext uri="{FF2B5EF4-FFF2-40B4-BE49-F238E27FC236}">
                <a16:creationId xmlns:a16="http://schemas.microsoft.com/office/drawing/2014/main" id="{2E0D530C-368D-6A41-9B07-5658669948E5}"/>
              </a:ext>
            </a:extLst>
          </p:cNvPr>
          <p:cNvSpPr/>
          <p:nvPr/>
        </p:nvSpPr>
        <p:spPr>
          <a:xfrm>
            <a:off x="1633512" y="2591365"/>
            <a:ext cx="900150" cy="288032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1B52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" name="テキスト プレースホルダー 2">
            <a:extLst>
              <a:ext uri="{FF2B5EF4-FFF2-40B4-BE49-F238E27FC236}">
                <a16:creationId xmlns:a16="http://schemas.microsoft.com/office/drawing/2014/main" id="{8218733B-3262-484F-9A41-E1F6B2DC71D2}"/>
              </a:ext>
            </a:extLst>
          </p:cNvPr>
          <p:cNvSpPr txBox="1">
            <a:spLocks/>
          </p:cNvSpPr>
          <p:nvPr/>
        </p:nvSpPr>
        <p:spPr>
          <a:xfrm>
            <a:off x="1690202" y="2595398"/>
            <a:ext cx="803810" cy="27205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800">
                <a:latin typeface="+mj-ea"/>
                <a:ea typeface="+mj-ea"/>
              </a:rPr>
              <a:t>日次勤怠</a:t>
            </a:r>
            <a:r>
              <a:rPr lang="ja-JP" altLang="en-US" sz="800" b="1">
                <a:solidFill>
                  <a:srgbClr val="1B529A"/>
                </a:solidFill>
                <a:latin typeface="+mj-ea"/>
                <a:ea typeface="+mj-ea"/>
              </a:rPr>
              <a:t>申請</a:t>
            </a:r>
            <a:endParaRPr lang="en-US" altLang="ja-JP" sz="800" b="1" dirty="0">
              <a:solidFill>
                <a:srgbClr val="1B529A"/>
              </a:solidFill>
              <a:latin typeface="+mj-ea"/>
              <a:ea typeface="+mj-ea"/>
            </a:endParaRPr>
          </a:p>
        </p:txBody>
      </p:sp>
      <p:sp>
        <p:nvSpPr>
          <p:cNvPr id="77" name="角丸四角形 76">
            <a:extLst>
              <a:ext uri="{FF2B5EF4-FFF2-40B4-BE49-F238E27FC236}">
                <a16:creationId xmlns:a16="http://schemas.microsoft.com/office/drawing/2014/main" id="{4A6751F7-D2DA-5143-9F1C-4D723961377C}"/>
              </a:ext>
            </a:extLst>
          </p:cNvPr>
          <p:cNvSpPr/>
          <p:nvPr/>
        </p:nvSpPr>
        <p:spPr>
          <a:xfrm>
            <a:off x="1638951" y="2988704"/>
            <a:ext cx="900150" cy="288032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1B52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" name="テキスト プレースホルダー 2">
            <a:extLst>
              <a:ext uri="{FF2B5EF4-FFF2-40B4-BE49-F238E27FC236}">
                <a16:creationId xmlns:a16="http://schemas.microsoft.com/office/drawing/2014/main" id="{B47C5A04-FFFD-824C-B65C-F2DE3A84E1D7}"/>
              </a:ext>
            </a:extLst>
          </p:cNvPr>
          <p:cNvSpPr txBox="1">
            <a:spLocks/>
          </p:cNvSpPr>
          <p:nvPr/>
        </p:nvSpPr>
        <p:spPr>
          <a:xfrm>
            <a:off x="1695641" y="2992737"/>
            <a:ext cx="803810" cy="27205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800">
                <a:latin typeface="+mj-ea"/>
                <a:ea typeface="+mj-ea"/>
              </a:rPr>
              <a:t>日次勤怠</a:t>
            </a:r>
            <a:r>
              <a:rPr lang="ja-JP" altLang="en-US" sz="800" b="1">
                <a:solidFill>
                  <a:srgbClr val="1B529A"/>
                </a:solidFill>
                <a:latin typeface="+mj-ea"/>
                <a:ea typeface="+mj-ea"/>
              </a:rPr>
              <a:t>承認</a:t>
            </a:r>
            <a:endParaRPr lang="en-US" altLang="ja-JP" sz="800" b="1" dirty="0">
              <a:solidFill>
                <a:srgbClr val="1B529A"/>
              </a:solidFill>
              <a:latin typeface="+mj-ea"/>
              <a:ea typeface="+mj-ea"/>
            </a:endParaRPr>
          </a:p>
        </p:txBody>
      </p:sp>
      <p:pic>
        <p:nvPicPr>
          <p:cNvPr id="79" name="図 78">
            <a:extLst>
              <a:ext uri="{FF2B5EF4-FFF2-40B4-BE49-F238E27FC236}">
                <a16:creationId xmlns:a16="http://schemas.microsoft.com/office/drawing/2014/main" id="{4C0EF23A-23BB-564E-8507-F72966B904E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4857" y="5163708"/>
            <a:ext cx="968286" cy="973152"/>
          </a:xfrm>
          <a:prstGeom prst="rect">
            <a:avLst/>
          </a:prstGeom>
        </p:spPr>
      </p:pic>
      <p:pic>
        <p:nvPicPr>
          <p:cNvPr id="80" name="図 79">
            <a:extLst>
              <a:ext uri="{FF2B5EF4-FFF2-40B4-BE49-F238E27FC236}">
                <a16:creationId xmlns:a16="http://schemas.microsoft.com/office/drawing/2014/main" id="{E2069837-9C4B-D048-BC40-B3E89548354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315" y="5340756"/>
            <a:ext cx="480605" cy="697973"/>
          </a:xfrm>
          <a:prstGeom prst="rect">
            <a:avLst/>
          </a:prstGeom>
        </p:spPr>
      </p:pic>
      <p:cxnSp>
        <p:nvCxnSpPr>
          <p:cNvPr id="81" name="直線矢印コネクタ 80">
            <a:extLst>
              <a:ext uri="{FF2B5EF4-FFF2-40B4-BE49-F238E27FC236}">
                <a16:creationId xmlns:a16="http://schemas.microsoft.com/office/drawing/2014/main" id="{B6602338-5CE0-3440-B8DC-551AAA04EF74}"/>
              </a:ext>
            </a:extLst>
          </p:cNvPr>
          <p:cNvCxnSpPr>
            <a:cxnSpLocks/>
          </p:cNvCxnSpPr>
          <p:nvPr/>
        </p:nvCxnSpPr>
        <p:spPr>
          <a:xfrm flipH="1" flipV="1">
            <a:off x="1268760" y="5935480"/>
            <a:ext cx="1514755" cy="15548"/>
          </a:xfrm>
          <a:prstGeom prst="straightConnector1">
            <a:avLst/>
          </a:prstGeom>
          <a:ln w="76200">
            <a:solidFill>
              <a:srgbClr val="1B529A"/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テキスト プレースホルダー 2">
            <a:extLst>
              <a:ext uri="{FF2B5EF4-FFF2-40B4-BE49-F238E27FC236}">
                <a16:creationId xmlns:a16="http://schemas.microsoft.com/office/drawing/2014/main" id="{835B387D-9598-AC4F-99A6-AAF53E2656A9}"/>
              </a:ext>
            </a:extLst>
          </p:cNvPr>
          <p:cNvSpPr txBox="1">
            <a:spLocks/>
          </p:cNvSpPr>
          <p:nvPr/>
        </p:nvSpPr>
        <p:spPr>
          <a:xfrm>
            <a:off x="602040" y="6038511"/>
            <a:ext cx="480605" cy="27205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800" b="1">
                <a:latin typeface="+mj-ea"/>
                <a:ea typeface="+mj-ea"/>
              </a:rPr>
              <a:t>社員</a:t>
            </a:r>
            <a:endParaRPr lang="en-US" altLang="ja-JP" sz="800" b="1" dirty="0">
              <a:latin typeface="+mj-ea"/>
              <a:ea typeface="+mj-ea"/>
            </a:endParaRPr>
          </a:p>
        </p:txBody>
      </p:sp>
      <p:cxnSp>
        <p:nvCxnSpPr>
          <p:cNvPr id="83" name="直線矢印コネクタ 82">
            <a:extLst>
              <a:ext uri="{FF2B5EF4-FFF2-40B4-BE49-F238E27FC236}">
                <a16:creationId xmlns:a16="http://schemas.microsoft.com/office/drawing/2014/main" id="{AB5E3A8E-6177-1940-BB90-B08D444A3B91}"/>
              </a:ext>
            </a:extLst>
          </p:cNvPr>
          <p:cNvCxnSpPr>
            <a:cxnSpLocks/>
          </p:cNvCxnSpPr>
          <p:nvPr/>
        </p:nvCxnSpPr>
        <p:spPr>
          <a:xfrm>
            <a:off x="1275463" y="5560045"/>
            <a:ext cx="1577473" cy="0"/>
          </a:xfrm>
          <a:prstGeom prst="straightConnector1">
            <a:avLst/>
          </a:prstGeom>
          <a:ln w="76200">
            <a:solidFill>
              <a:srgbClr val="1B529A"/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テキスト プレースホルダー 2">
            <a:extLst>
              <a:ext uri="{FF2B5EF4-FFF2-40B4-BE49-F238E27FC236}">
                <a16:creationId xmlns:a16="http://schemas.microsoft.com/office/drawing/2014/main" id="{350BFE43-1376-DB44-94FA-C0F2780C5D1E}"/>
              </a:ext>
            </a:extLst>
          </p:cNvPr>
          <p:cNvSpPr txBox="1">
            <a:spLocks/>
          </p:cNvSpPr>
          <p:nvPr/>
        </p:nvSpPr>
        <p:spPr>
          <a:xfrm>
            <a:off x="3019469" y="6038511"/>
            <a:ext cx="819062" cy="27205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800" b="1">
                <a:latin typeface="+mj-ea"/>
                <a:ea typeface="+mj-ea"/>
              </a:rPr>
              <a:t>第一承認者</a:t>
            </a:r>
            <a:endParaRPr lang="en-US" altLang="ja-JP" sz="800" b="1" dirty="0">
              <a:latin typeface="+mj-ea"/>
              <a:ea typeface="+mj-ea"/>
            </a:endParaRPr>
          </a:p>
        </p:txBody>
      </p:sp>
      <p:sp>
        <p:nvSpPr>
          <p:cNvPr id="85" name="角丸四角形 84">
            <a:extLst>
              <a:ext uri="{FF2B5EF4-FFF2-40B4-BE49-F238E27FC236}">
                <a16:creationId xmlns:a16="http://schemas.microsoft.com/office/drawing/2014/main" id="{2BB8039A-81B9-2A4B-A05C-B8D8AE2F8A7E}"/>
              </a:ext>
            </a:extLst>
          </p:cNvPr>
          <p:cNvSpPr/>
          <p:nvPr/>
        </p:nvSpPr>
        <p:spPr>
          <a:xfrm>
            <a:off x="1633512" y="5417974"/>
            <a:ext cx="900150" cy="288032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1B52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" name="テキスト プレースホルダー 2">
            <a:extLst>
              <a:ext uri="{FF2B5EF4-FFF2-40B4-BE49-F238E27FC236}">
                <a16:creationId xmlns:a16="http://schemas.microsoft.com/office/drawing/2014/main" id="{526B78B4-869A-3D4D-BAE5-CA492DB5FC30}"/>
              </a:ext>
            </a:extLst>
          </p:cNvPr>
          <p:cNvSpPr txBox="1">
            <a:spLocks/>
          </p:cNvSpPr>
          <p:nvPr/>
        </p:nvSpPr>
        <p:spPr>
          <a:xfrm>
            <a:off x="1690202" y="5422007"/>
            <a:ext cx="803810" cy="27205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800">
                <a:latin typeface="+mj-ea"/>
                <a:ea typeface="+mj-ea"/>
              </a:rPr>
              <a:t>月締</a:t>
            </a:r>
            <a:r>
              <a:rPr lang="ja-JP" altLang="en-US" sz="800" b="1">
                <a:solidFill>
                  <a:srgbClr val="1B529A"/>
                </a:solidFill>
                <a:latin typeface="+mj-ea"/>
                <a:ea typeface="+mj-ea"/>
              </a:rPr>
              <a:t>申請</a:t>
            </a:r>
            <a:endParaRPr lang="en-US" altLang="ja-JP" sz="800" b="1" dirty="0">
              <a:solidFill>
                <a:srgbClr val="1B529A"/>
              </a:solidFill>
              <a:latin typeface="+mj-ea"/>
              <a:ea typeface="+mj-ea"/>
            </a:endParaRPr>
          </a:p>
        </p:txBody>
      </p:sp>
      <p:sp>
        <p:nvSpPr>
          <p:cNvPr id="87" name="角丸四角形 86">
            <a:extLst>
              <a:ext uri="{FF2B5EF4-FFF2-40B4-BE49-F238E27FC236}">
                <a16:creationId xmlns:a16="http://schemas.microsoft.com/office/drawing/2014/main" id="{449578F5-13A7-9A4F-AB77-4F3D6939F610}"/>
              </a:ext>
            </a:extLst>
          </p:cNvPr>
          <p:cNvSpPr/>
          <p:nvPr/>
        </p:nvSpPr>
        <p:spPr>
          <a:xfrm>
            <a:off x="1638951" y="5815313"/>
            <a:ext cx="900150" cy="288032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1B52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" name="テキスト プレースホルダー 2">
            <a:extLst>
              <a:ext uri="{FF2B5EF4-FFF2-40B4-BE49-F238E27FC236}">
                <a16:creationId xmlns:a16="http://schemas.microsoft.com/office/drawing/2014/main" id="{7082498D-4DF3-C446-9F7F-7A48D3D0CF5D}"/>
              </a:ext>
            </a:extLst>
          </p:cNvPr>
          <p:cNvSpPr txBox="1">
            <a:spLocks/>
          </p:cNvSpPr>
          <p:nvPr/>
        </p:nvSpPr>
        <p:spPr>
          <a:xfrm>
            <a:off x="1695641" y="5819346"/>
            <a:ext cx="803810" cy="27205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800">
                <a:latin typeface="+mj-ea"/>
                <a:ea typeface="+mj-ea"/>
              </a:rPr>
              <a:t>月締</a:t>
            </a:r>
            <a:r>
              <a:rPr lang="ja-JP" altLang="en-US" sz="800" b="1">
                <a:solidFill>
                  <a:srgbClr val="1B529A"/>
                </a:solidFill>
                <a:latin typeface="+mj-ea"/>
                <a:ea typeface="+mj-ea"/>
              </a:rPr>
              <a:t>承認</a:t>
            </a:r>
            <a:endParaRPr lang="en-US" altLang="ja-JP" sz="800" b="1" dirty="0">
              <a:solidFill>
                <a:srgbClr val="1B529A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5877571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2EBAA94D-DBFD-544B-9A1C-12CD68E324B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ja-JP" altLang="en-US"/>
              <a:t>勤怠承認画面で、社員の日次勤怠を確認できます。</a:t>
            </a:r>
          </a:p>
          <a:p>
            <a:endParaRPr kumimoji="1" lang="ja-JP" altLang="en-US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E92AEFA8-A9EC-D44F-8801-E3E739E22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2-1. </a:t>
            </a:r>
            <a:r>
              <a:rPr lang="en-US" altLang="ja-JP" dirty="0">
                <a:latin typeface="+mn-ea"/>
              </a:rPr>
              <a:t>【</a:t>
            </a:r>
            <a:r>
              <a:rPr lang="ja-JP" altLang="en-US">
                <a:latin typeface="+mn-ea"/>
              </a:rPr>
              <a:t>日次勤怠</a:t>
            </a:r>
            <a:r>
              <a:rPr lang="en-US" altLang="ja-JP" dirty="0">
                <a:latin typeface="+mn-ea"/>
              </a:rPr>
              <a:t>】</a:t>
            </a:r>
            <a:r>
              <a:rPr lang="ja-JP" altLang="en-US">
                <a:latin typeface="+mn-ea"/>
              </a:rPr>
              <a:t>日次勤怠の申請を承認・差し戻し（</a:t>
            </a:r>
            <a:r>
              <a:rPr lang="en-US" altLang="ja-JP" dirty="0">
                <a:latin typeface="+mn-ea"/>
              </a:rPr>
              <a:t>1/4</a:t>
            </a:r>
            <a:r>
              <a:rPr lang="ja-JP" altLang="en-US">
                <a:latin typeface="+mn-ea"/>
              </a:rPr>
              <a:t>）</a:t>
            </a:r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860E5631-89E7-4640-AAAB-DC1B8DA3057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ja-JP" altLang="en-US"/>
              <a:t>左上部メニューを「勤怠」に</a:t>
            </a:r>
          </a:p>
          <a:p>
            <a:r>
              <a:rPr lang="ja-JP" altLang="en-US"/>
              <a:t>切り替えます。</a:t>
            </a:r>
          </a:p>
          <a:p>
            <a:endParaRPr lang="ja-JP" altLang="en-US"/>
          </a:p>
          <a:p>
            <a:r>
              <a:rPr lang="ja-JP" altLang="en-US"/>
              <a:t>次に上部メニューより</a:t>
            </a:r>
          </a:p>
          <a:p>
            <a:r>
              <a:rPr lang="ja-JP" altLang="en-US"/>
              <a:t>「勤怠承認」を押下します。</a:t>
            </a:r>
          </a:p>
          <a:p>
            <a:endParaRPr kumimoji="1" lang="ja-JP" altLang="en-US"/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62C60D59-5DC3-8141-BA80-FA1DD481C3A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ja-JP" altLang="en-US"/>
              <a:t>勤怠承認一覧ページです。</a:t>
            </a:r>
          </a:p>
          <a:p>
            <a:endParaRPr lang="en-US" altLang="ja-JP" dirty="0"/>
          </a:p>
          <a:p>
            <a:r>
              <a:rPr lang="ja-JP" altLang="en-US"/>
              <a:t>画面左上で</a:t>
            </a:r>
            <a:r>
              <a:rPr lang="ja-JP" altLang="en-US" b="1">
                <a:solidFill>
                  <a:srgbClr val="1B529A"/>
                </a:solidFill>
              </a:rPr>
              <a:t>選択した日付の被承認者</a:t>
            </a:r>
            <a:endParaRPr lang="en-US" altLang="ja-JP" b="1" dirty="0">
              <a:solidFill>
                <a:srgbClr val="1B529A"/>
              </a:solidFill>
            </a:endParaRPr>
          </a:p>
          <a:p>
            <a:r>
              <a:rPr lang="en-US" altLang="ja-JP" b="1" dirty="0">
                <a:solidFill>
                  <a:srgbClr val="1B529A"/>
                </a:solidFill>
              </a:rPr>
              <a:t>(</a:t>
            </a:r>
            <a:r>
              <a:rPr lang="ja-JP" altLang="en-US" b="1">
                <a:solidFill>
                  <a:srgbClr val="1B529A"/>
                </a:solidFill>
              </a:rPr>
              <a:t>部下</a:t>
            </a:r>
            <a:r>
              <a:rPr lang="en-US" altLang="ja-JP" b="1" dirty="0">
                <a:solidFill>
                  <a:srgbClr val="1B529A"/>
                </a:solidFill>
              </a:rPr>
              <a:t>) </a:t>
            </a:r>
            <a:r>
              <a:rPr lang="ja-JP" altLang="en-US" b="1">
                <a:solidFill>
                  <a:srgbClr val="1B529A"/>
                </a:solidFill>
              </a:rPr>
              <a:t>の日次勤怠を複数名同時に</a:t>
            </a:r>
            <a:endParaRPr lang="en-US" altLang="ja-JP" b="1" dirty="0">
              <a:solidFill>
                <a:srgbClr val="1B529A"/>
              </a:solidFill>
            </a:endParaRPr>
          </a:p>
          <a:p>
            <a:r>
              <a:rPr lang="ja-JP" altLang="en-US" b="1">
                <a:solidFill>
                  <a:srgbClr val="1B529A"/>
                </a:solidFill>
              </a:rPr>
              <a:t>確認・承認</a:t>
            </a:r>
            <a:r>
              <a:rPr lang="ja-JP" altLang="en-US"/>
              <a:t>することができます。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/>
              <a:t>部門 </a:t>
            </a:r>
            <a:r>
              <a:rPr lang="en-US" altLang="ja-JP" dirty="0"/>
              <a:t>/ </a:t>
            </a:r>
            <a:r>
              <a:rPr lang="ja-JP" altLang="en-US"/>
              <a:t>拠点 </a:t>
            </a:r>
            <a:r>
              <a:rPr lang="en-US" altLang="ja-JP" dirty="0"/>
              <a:t>/ </a:t>
            </a:r>
            <a:r>
              <a:rPr lang="ja-JP" altLang="en-US"/>
              <a:t>雇用形態 </a:t>
            </a:r>
            <a:r>
              <a:rPr lang="en-US" altLang="ja-JP" dirty="0"/>
              <a:t>/ </a:t>
            </a:r>
            <a:r>
              <a:rPr lang="ja-JP" altLang="en-US"/>
              <a:t>申請状況 </a:t>
            </a:r>
            <a:r>
              <a:rPr lang="en-US" altLang="ja-JP" dirty="0"/>
              <a:t>/ </a:t>
            </a:r>
          </a:p>
          <a:p>
            <a:r>
              <a:rPr lang="ja-JP" altLang="en-US"/>
              <a:t>承認者　で絞り込むことも可能です。</a:t>
            </a:r>
            <a:endParaRPr kumimoji="1" lang="ja-JP" altLang="en-US"/>
          </a:p>
        </p:txBody>
      </p:sp>
      <p:pic>
        <p:nvPicPr>
          <p:cNvPr id="8" name="図プレースホルダー 10">
            <a:extLst>
              <a:ext uri="{FF2B5EF4-FFF2-40B4-BE49-F238E27FC236}">
                <a16:creationId xmlns:a16="http://schemas.microsoft.com/office/drawing/2014/main" id="{A9B7BF85-B26D-D249-9F7F-390FCAEB1DEF}"/>
              </a:ext>
            </a:extLst>
          </p:cNvPr>
          <p:cNvPicPr>
            <a:picLocks noGrp="1" noChangeAspect="1"/>
          </p:cNvPicPr>
          <p:nvPr>
            <p:ph sz="quarter" idx="22"/>
          </p:nvPr>
        </p:nvPicPr>
        <p:blipFill rotWithShape="1">
          <a:blip r:embed="rId2"/>
          <a:srcRect l="133" r="133" b="54154"/>
          <a:stretch/>
        </p:blipFill>
        <p:spPr>
          <a:xfrm>
            <a:off x="188913" y="2155100"/>
            <a:ext cx="4103687" cy="1184138"/>
          </a:xfrm>
          <a:prstGeom prst="rect">
            <a:avLst/>
          </a:prstGeom>
        </p:spPr>
      </p:pic>
      <p:pic>
        <p:nvPicPr>
          <p:cNvPr id="9" name="コンテンツ プレースホルダー 10">
            <a:extLst>
              <a:ext uri="{FF2B5EF4-FFF2-40B4-BE49-F238E27FC236}">
                <a16:creationId xmlns:a16="http://schemas.microsoft.com/office/drawing/2014/main" id="{CFAFB631-C58C-A642-856D-ACA14D6237DD}"/>
              </a:ext>
            </a:extLst>
          </p:cNvPr>
          <p:cNvPicPr>
            <a:picLocks noGrp="1" noChangeAspect="1"/>
          </p:cNvPicPr>
          <p:nvPr>
            <p:ph sz="quarter" idx="23"/>
          </p:nvPr>
        </p:nvPicPr>
        <p:blipFill rotWithShape="1">
          <a:blip r:embed="rId3"/>
          <a:srcRect b="18081"/>
          <a:stretch/>
        </p:blipFill>
        <p:spPr>
          <a:xfrm>
            <a:off x="188913" y="4476531"/>
            <a:ext cx="4103687" cy="2110225"/>
          </a:xfrm>
          <a:prstGeom prst="rect">
            <a:avLst/>
          </a:prstGeom>
        </p:spPr>
      </p:pic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78B1FEE6-8E60-BC4B-916B-2910119EF858}"/>
              </a:ext>
            </a:extLst>
          </p:cNvPr>
          <p:cNvSpPr/>
          <p:nvPr/>
        </p:nvSpPr>
        <p:spPr>
          <a:xfrm>
            <a:off x="232321" y="4791010"/>
            <a:ext cx="535384" cy="178061"/>
          </a:xfrm>
          <a:prstGeom prst="rect">
            <a:avLst/>
          </a:prstGeom>
          <a:noFill/>
          <a:ln>
            <a:solidFill>
              <a:srgbClr val="38B6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84D7AC1C-01D5-0441-A395-3DD0CF331F4E}"/>
              </a:ext>
            </a:extLst>
          </p:cNvPr>
          <p:cNvSpPr/>
          <p:nvPr/>
        </p:nvSpPr>
        <p:spPr>
          <a:xfrm>
            <a:off x="1715805" y="4780663"/>
            <a:ext cx="2529170" cy="198538"/>
          </a:xfrm>
          <a:prstGeom prst="rect">
            <a:avLst/>
          </a:prstGeom>
          <a:noFill/>
          <a:ln>
            <a:solidFill>
              <a:srgbClr val="38B6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098991E6-0891-5449-9AE1-CE0DF74F15DF}"/>
              </a:ext>
            </a:extLst>
          </p:cNvPr>
          <p:cNvSpPr/>
          <p:nvPr/>
        </p:nvSpPr>
        <p:spPr>
          <a:xfrm>
            <a:off x="187871" y="2345600"/>
            <a:ext cx="858265" cy="233920"/>
          </a:xfrm>
          <a:prstGeom prst="rect">
            <a:avLst/>
          </a:prstGeom>
          <a:noFill/>
          <a:ln>
            <a:solidFill>
              <a:srgbClr val="38B6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BB035970-7C36-784A-8921-E6DEF7E2FDA2}"/>
              </a:ext>
            </a:extLst>
          </p:cNvPr>
          <p:cNvSpPr/>
          <p:nvPr/>
        </p:nvSpPr>
        <p:spPr>
          <a:xfrm>
            <a:off x="1576105" y="2131520"/>
            <a:ext cx="315278" cy="238323"/>
          </a:xfrm>
          <a:prstGeom prst="rect">
            <a:avLst/>
          </a:prstGeom>
          <a:noFill/>
          <a:ln>
            <a:solidFill>
              <a:srgbClr val="38B6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30249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4CE6967D-72BB-194B-9A74-2ECB175A29D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ja-JP" altLang="en-US"/>
              <a:t>勤怠承認画面から、社員の日次勤怠を承認したり・差し戻すことができます。</a:t>
            </a:r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C3C4C7C8-D3F9-5D4E-A699-4C6E8D413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2-1. </a:t>
            </a:r>
            <a:r>
              <a:rPr lang="en-US" altLang="ja-JP" dirty="0">
                <a:latin typeface="+mn-ea"/>
              </a:rPr>
              <a:t>【</a:t>
            </a:r>
            <a:r>
              <a:rPr lang="ja-JP" altLang="en-US">
                <a:latin typeface="+mn-ea"/>
              </a:rPr>
              <a:t>日次勤怠</a:t>
            </a:r>
            <a:r>
              <a:rPr lang="en-US" altLang="ja-JP" dirty="0">
                <a:latin typeface="+mn-ea"/>
              </a:rPr>
              <a:t>】</a:t>
            </a:r>
            <a:r>
              <a:rPr lang="ja-JP" altLang="en-US">
                <a:latin typeface="+mn-ea"/>
              </a:rPr>
              <a:t>日次勤怠の申請を承認・差し戻し（</a:t>
            </a:r>
            <a:r>
              <a:rPr lang="en-US" altLang="ja-JP" dirty="0">
                <a:latin typeface="+mn-ea"/>
              </a:rPr>
              <a:t>2/4</a:t>
            </a:r>
            <a:r>
              <a:rPr lang="ja-JP" altLang="en-US">
                <a:latin typeface="+mn-ea"/>
              </a:rPr>
              <a:t>）</a:t>
            </a:r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C0D7105-1C55-A146-BD34-97F9699E2DA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ja-JP" altLang="en-US" b="1"/>
              <a:t>◆承認する場合</a:t>
            </a:r>
          </a:p>
          <a:p>
            <a:r>
              <a:rPr lang="ja-JP" altLang="en-US"/>
              <a:t>「承認」ボタンを押下します。</a:t>
            </a:r>
          </a:p>
          <a:p>
            <a:r>
              <a:rPr lang="ja-JP" altLang="en-US" b="1"/>
              <a:t>◆差し戻す場合</a:t>
            </a:r>
          </a:p>
          <a:p>
            <a:r>
              <a:rPr lang="ja-JP" altLang="en-US"/>
              <a:t>「差し戻し」を押下します。</a:t>
            </a:r>
          </a:p>
          <a:p>
            <a:r>
              <a:rPr lang="ja-JP" altLang="en-US" b="1"/>
              <a:t>◆承認を取消す場合</a:t>
            </a:r>
          </a:p>
          <a:p>
            <a:r>
              <a:rPr lang="ja-JP" altLang="en-US"/>
              <a:t>「承認取消」を押下します。</a:t>
            </a:r>
          </a:p>
          <a:p>
            <a:r>
              <a:rPr lang="ja-JP" altLang="en-US" b="1"/>
              <a:t>◆申請待ち</a:t>
            </a:r>
          </a:p>
          <a:p>
            <a:r>
              <a:rPr lang="ja-JP" altLang="en-US"/>
              <a:t>まだ被承認者</a:t>
            </a:r>
            <a:r>
              <a:rPr lang="en-US" altLang="ja-JP" dirty="0"/>
              <a:t>(</a:t>
            </a:r>
            <a:r>
              <a:rPr lang="ja-JP" altLang="en-US"/>
              <a:t>部下</a:t>
            </a:r>
            <a:r>
              <a:rPr lang="en-US" altLang="ja-JP" dirty="0"/>
              <a:t>)</a:t>
            </a:r>
            <a:r>
              <a:rPr lang="ja-JP" altLang="en-US"/>
              <a:t>が日次勤怠申請</a:t>
            </a:r>
            <a:endParaRPr lang="en-US" altLang="ja-JP" dirty="0"/>
          </a:p>
          <a:p>
            <a:r>
              <a:rPr lang="ja-JP" altLang="en-US"/>
              <a:t>を行っていないため承認できません。</a:t>
            </a:r>
            <a:endParaRPr lang="en-US" altLang="ja-JP" dirty="0"/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C004B0F7-E1F5-0640-A266-BBB83075D54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ja-JP" altLang="en-US"/>
              <a:t>右上の「一括承認」を押下すると</a:t>
            </a:r>
            <a:endParaRPr lang="en-US" altLang="ja-JP" dirty="0"/>
          </a:p>
          <a:p>
            <a:r>
              <a:rPr lang="ja-JP" altLang="en-US"/>
              <a:t>選択した日付の、絞り込み表示を</a:t>
            </a:r>
            <a:endParaRPr lang="en-US" altLang="ja-JP" dirty="0"/>
          </a:p>
          <a:p>
            <a:r>
              <a:rPr lang="ja-JP" altLang="en-US"/>
              <a:t>している社員の</a:t>
            </a:r>
            <a:r>
              <a:rPr lang="ja-JP" altLang="en-US" b="1">
                <a:solidFill>
                  <a:srgbClr val="1B529A"/>
                </a:solidFill>
              </a:rPr>
              <a:t>日次勤怠を一括で</a:t>
            </a:r>
            <a:endParaRPr lang="en-US" altLang="ja-JP" b="1" dirty="0">
              <a:solidFill>
                <a:srgbClr val="1B529A"/>
              </a:solidFill>
            </a:endParaRPr>
          </a:p>
          <a:p>
            <a:r>
              <a:rPr lang="ja-JP" altLang="en-US" b="1">
                <a:solidFill>
                  <a:srgbClr val="1B529A"/>
                </a:solidFill>
              </a:rPr>
              <a:t>承認</a:t>
            </a:r>
            <a:r>
              <a:rPr lang="ja-JP" altLang="en-US"/>
              <a:t>することも可能です。</a:t>
            </a:r>
            <a:endParaRPr lang="en-US" altLang="ja-JP" dirty="0"/>
          </a:p>
          <a:p>
            <a:endParaRPr lang="ja-JP" altLang="en-US"/>
          </a:p>
          <a:p>
            <a:r>
              <a:rPr lang="en-US" altLang="ja-JP" dirty="0"/>
              <a:t>※</a:t>
            </a:r>
            <a:r>
              <a:rPr lang="ja-JP" altLang="en-US"/>
              <a:t>一括承認を利用する場合は、</a:t>
            </a:r>
          </a:p>
          <a:p>
            <a:r>
              <a:rPr lang="ja-JP" altLang="en-US"/>
              <a:t>勤怠管理 </a:t>
            </a:r>
            <a:r>
              <a:rPr lang="en-US" altLang="ja-JP" dirty="0"/>
              <a:t>&gt; </a:t>
            </a:r>
            <a:r>
              <a:rPr lang="ja-JP" altLang="en-US"/>
              <a:t>システム管理 </a:t>
            </a:r>
            <a:r>
              <a:rPr lang="en-US" altLang="ja-JP" dirty="0"/>
              <a:t>&gt; </a:t>
            </a:r>
            <a:r>
              <a:rPr lang="ja-JP" altLang="en-US"/>
              <a:t>勤怠設</a:t>
            </a:r>
            <a:endParaRPr lang="en-US" altLang="ja-JP" dirty="0"/>
          </a:p>
          <a:p>
            <a:r>
              <a:rPr lang="ja-JP" altLang="en-US"/>
              <a:t>定 </a:t>
            </a:r>
            <a:r>
              <a:rPr lang="en-US" altLang="ja-JP" dirty="0"/>
              <a:t>&gt; </a:t>
            </a:r>
            <a:r>
              <a:rPr lang="ja-JP" altLang="en-US"/>
              <a:t>日次勤怠タブ　 「一括承認」</a:t>
            </a:r>
            <a:endParaRPr lang="en-US" altLang="ja-JP" dirty="0"/>
          </a:p>
          <a:p>
            <a:r>
              <a:rPr lang="ja-JP" altLang="en-US"/>
              <a:t>を利用すると設定してください。</a:t>
            </a:r>
          </a:p>
        </p:txBody>
      </p:sp>
      <p:pic>
        <p:nvPicPr>
          <p:cNvPr id="23" name="コンテンツ プレースホルダー 22">
            <a:extLst>
              <a:ext uri="{FF2B5EF4-FFF2-40B4-BE49-F238E27FC236}">
                <a16:creationId xmlns:a16="http://schemas.microsoft.com/office/drawing/2014/main" id="{37485C66-C292-F542-94EF-0391439DF286}"/>
              </a:ext>
            </a:extLst>
          </p:cNvPr>
          <p:cNvPicPr>
            <a:picLocks noGrp="1" noChangeAspect="1"/>
          </p:cNvPicPr>
          <p:nvPr>
            <p:ph sz="quarter" idx="23"/>
          </p:nvPr>
        </p:nvPicPr>
        <p:blipFill>
          <a:blip r:embed="rId3"/>
          <a:stretch>
            <a:fillRect/>
          </a:stretch>
        </p:blipFill>
        <p:spPr>
          <a:xfrm>
            <a:off x="188913" y="4735836"/>
            <a:ext cx="4103687" cy="1591616"/>
          </a:xfrm>
          <a:prstGeom prst="rect">
            <a:avLst/>
          </a:prstGeom>
        </p:spPr>
      </p:pic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BB8B1037-D7A2-6341-A098-8F54736118AE}"/>
              </a:ext>
            </a:extLst>
          </p:cNvPr>
          <p:cNvSpPr/>
          <p:nvPr/>
        </p:nvSpPr>
        <p:spPr>
          <a:xfrm>
            <a:off x="2132058" y="2134773"/>
            <a:ext cx="2140675" cy="458993"/>
          </a:xfrm>
          <a:prstGeom prst="rect">
            <a:avLst/>
          </a:prstGeom>
          <a:noFill/>
          <a:ln>
            <a:solidFill>
              <a:srgbClr val="38B6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pic>
        <p:nvPicPr>
          <p:cNvPr id="21" name="コンテンツ プレースホルダー 47">
            <a:extLst>
              <a:ext uri="{FF2B5EF4-FFF2-40B4-BE49-F238E27FC236}">
                <a16:creationId xmlns:a16="http://schemas.microsoft.com/office/drawing/2014/main" id="{56827FDE-C76F-6F49-A2D1-22F00FD7EBB5}"/>
              </a:ext>
            </a:extLst>
          </p:cNvPr>
          <p:cNvPicPr>
            <a:picLocks noGrp="1" noChangeAspect="1"/>
          </p:cNvPicPr>
          <p:nvPr>
            <p:ph sz="quarter" idx="22"/>
          </p:nvPr>
        </p:nvPicPr>
        <p:blipFill>
          <a:blip r:embed="rId4"/>
          <a:stretch>
            <a:fillRect/>
          </a:stretch>
        </p:blipFill>
        <p:spPr>
          <a:xfrm>
            <a:off x="188913" y="1785168"/>
            <a:ext cx="4103687" cy="1924002"/>
          </a:xfrm>
          <a:prstGeom prst="rect">
            <a:avLst/>
          </a:prstGeom>
        </p:spPr>
      </p:pic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022AD13A-AEE9-B34A-AD06-B42A1A314188}"/>
              </a:ext>
            </a:extLst>
          </p:cNvPr>
          <p:cNvSpPr/>
          <p:nvPr/>
        </p:nvSpPr>
        <p:spPr>
          <a:xfrm>
            <a:off x="3980873" y="1965524"/>
            <a:ext cx="275329" cy="1751668"/>
          </a:xfrm>
          <a:prstGeom prst="rect">
            <a:avLst/>
          </a:prstGeom>
          <a:noFill/>
          <a:ln>
            <a:solidFill>
              <a:srgbClr val="38B6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40EBDEC3-C766-984C-95FF-3292AF8B82F7}"/>
              </a:ext>
            </a:extLst>
          </p:cNvPr>
          <p:cNvSpPr/>
          <p:nvPr/>
        </p:nvSpPr>
        <p:spPr>
          <a:xfrm>
            <a:off x="3871702" y="5044343"/>
            <a:ext cx="352379" cy="213756"/>
          </a:xfrm>
          <a:prstGeom prst="rect">
            <a:avLst/>
          </a:prstGeom>
          <a:noFill/>
          <a:ln>
            <a:solidFill>
              <a:srgbClr val="38B6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31D41C20-8FA3-3149-AD30-91236FE5A7A1}"/>
              </a:ext>
            </a:extLst>
          </p:cNvPr>
          <p:cNvSpPr/>
          <p:nvPr/>
        </p:nvSpPr>
        <p:spPr>
          <a:xfrm>
            <a:off x="1730943" y="4804641"/>
            <a:ext cx="2493139" cy="170897"/>
          </a:xfrm>
          <a:prstGeom prst="rect">
            <a:avLst/>
          </a:prstGeom>
          <a:noFill/>
          <a:ln>
            <a:solidFill>
              <a:srgbClr val="38B6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E706CF1E-782B-914D-88A7-5D1EAB47CE15}"/>
              </a:ext>
            </a:extLst>
          </p:cNvPr>
          <p:cNvSpPr/>
          <p:nvPr/>
        </p:nvSpPr>
        <p:spPr>
          <a:xfrm>
            <a:off x="231569" y="4799527"/>
            <a:ext cx="536869" cy="171718"/>
          </a:xfrm>
          <a:prstGeom prst="rect">
            <a:avLst/>
          </a:prstGeom>
          <a:noFill/>
          <a:ln>
            <a:solidFill>
              <a:srgbClr val="38B6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046453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ユーザー定義 1">
      <a:majorFont>
        <a:latin typeface="メイリオ"/>
        <a:ea typeface="メイリオ"/>
        <a:cs typeface=""/>
      </a:majorFont>
      <a:minorFont>
        <a:latin typeface="メイリオ"/>
        <a:ea typeface="メイリオ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5400">
          <a:solidFill>
            <a:srgbClr val="EE7609"/>
          </a:solidFill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デザインの設定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8689</TotalTime>
  <Words>3002</Words>
  <Application>Microsoft Macintosh PowerPoint</Application>
  <PresentationFormat>A4 210 x 297 mm</PresentationFormat>
  <Paragraphs>409</Paragraphs>
  <Slides>23</Slides>
  <Notes>19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23</vt:i4>
      </vt:variant>
    </vt:vector>
  </HeadingPairs>
  <TitlesOfParts>
    <vt:vector size="31" baseType="lpstr">
      <vt:lpstr>Meiryo</vt:lpstr>
      <vt:lpstr>Meiryo</vt:lpstr>
      <vt:lpstr>Yu Gothic</vt:lpstr>
      <vt:lpstr>Yu Gothic</vt:lpstr>
      <vt:lpstr>Arial</vt:lpstr>
      <vt:lpstr>Calibri</vt:lpstr>
      <vt:lpstr>Office テーマ</vt:lpstr>
      <vt:lpstr>デザインの設定</vt:lpstr>
      <vt:lpstr>PowerPoint プレゼンテーション</vt:lpstr>
      <vt:lpstr>はじめに</vt:lpstr>
      <vt:lpstr>目次</vt:lpstr>
      <vt:lpstr>PowerPoint プレゼンテーション</vt:lpstr>
      <vt:lpstr>1. 承認機能について</vt:lpstr>
      <vt:lpstr>PowerPoint プレゼンテーション</vt:lpstr>
      <vt:lpstr>2-0.　第一承認者のみ設定されている場合の承認機能</vt:lpstr>
      <vt:lpstr>2-1. 【日次勤怠】日次勤怠の申請を承認・差し戻し（1/4）</vt:lpstr>
      <vt:lpstr>2-1. 【日次勤怠】日次勤怠の申請を承認・差し戻し（2/4）</vt:lpstr>
      <vt:lpstr>2-1. 【日次勤怠】日次勤怠の申請を承認・差し戻し（3/4）</vt:lpstr>
      <vt:lpstr>2-1. 【日次勤怠】日次勤怠の申請を承認・差し戻し（4/4）</vt:lpstr>
      <vt:lpstr>2-2. 【月次勤怠】月締確定処理を行う（1/2）</vt:lpstr>
      <vt:lpstr>2-2. 【月次勤怠】月締確定処理を行う（2/2）</vt:lpstr>
      <vt:lpstr>PowerPoint プレゼンテーション</vt:lpstr>
      <vt:lpstr>3-0.   第二〜第四承認者が設定されている場合の承認機能</vt:lpstr>
      <vt:lpstr>3-1. 【日次勤怠】日次勤怠の申請を承認・差し戻し（1/4）</vt:lpstr>
      <vt:lpstr>3-1. 【日次勤怠】日次勤怠の申請を承認・差し戻し（2/4）</vt:lpstr>
      <vt:lpstr>3-1. 【日次勤怠】日次勤怠の申請を承認・差し戻し（3/4）</vt:lpstr>
      <vt:lpstr>3-1. 【日次勤怠】日次勤怠の申請を承認・差し戻し（4/4）</vt:lpstr>
      <vt:lpstr>3-2. 【月次勤怠】月の勤怠を承認し・次の承認者へ申請（1/3）</vt:lpstr>
      <vt:lpstr>3-2. 【月次勤怠】月の勤怠を承認し・次の承認者へ申請（2/3）</vt:lpstr>
      <vt:lpstr>3-2. 【月次勤怠】月の勤怠を承認し・次の承認者へ申請（3/3）</vt:lpstr>
      <vt:lpstr>3-3. 【月次勤怠】申請を受けた最後の承認者が「月締確定」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hamada</dc:creator>
  <cp:lastModifiedBy>大石 夏実</cp:lastModifiedBy>
  <cp:revision>490</cp:revision>
  <cp:lastPrinted>2019-09-25T10:50:18Z</cp:lastPrinted>
  <dcterms:created xsi:type="dcterms:W3CDTF">2014-04-14T01:39:15Z</dcterms:created>
  <dcterms:modified xsi:type="dcterms:W3CDTF">2022-02-06T06:34:39Z</dcterms:modified>
</cp:coreProperties>
</file>